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64" r:id="rId13"/>
    <p:sldId id="316" r:id="rId14"/>
    <p:sldId id="317" r:id="rId15"/>
    <p:sldId id="31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E67EF26-CA55-41CA-934A-81EB219E3831}">
          <p14:sldIdLst>
            <p14:sldId id="256"/>
            <p14:sldId id="309"/>
            <p14:sldId id="310"/>
            <p14:sldId id="311"/>
            <p14:sldId id="312"/>
            <p14:sldId id="313"/>
            <p14:sldId id="314"/>
            <p14:sldId id="315"/>
            <p14:sldId id="264"/>
            <p14:sldId id="316"/>
            <p14:sldId id="317"/>
            <p14:sldId id="319"/>
            <p14:sldId id="272"/>
          </p14:sldIdLst>
        </p14:section>
        <p14:section name="bonusy" id="{F0736581-53C2-48F3-BCE2-1CCB3ED674B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26A"/>
    <a:srgbClr val="C9D417"/>
    <a:srgbClr val="002961"/>
    <a:srgbClr val="FFFFFF"/>
    <a:srgbClr val="000000"/>
    <a:srgbClr val="002E60"/>
    <a:srgbClr val="1C4E7E"/>
    <a:srgbClr val="222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C14A1-EF7A-4094-BEC3-D916239CB44B}" v="35" dt="2023-05-22T09:11:44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7474" autoAdjust="0"/>
  </p:normalViewPr>
  <p:slideViewPr>
    <p:cSldViewPr snapToGrid="0">
      <p:cViewPr varScale="1">
        <p:scale>
          <a:sx n="103" d="100"/>
          <a:sy n="103" d="100"/>
        </p:scale>
        <p:origin x="88" y="3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"/>
    </p:cViewPr>
  </p:sorterViewPr>
  <p:notesViewPr>
    <p:cSldViewPr snapToGrid="0">
      <p:cViewPr varScale="1">
        <p:scale>
          <a:sx n="122" d="100"/>
          <a:sy n="122" d="100"/>
        </p:scale>
        <p:origin x="49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EC425F3-BEFA-B50B-5341-0FF48B752F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91C119-76DA-8613-E5AC-A291924051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16994-0488-4FD9-8971-905BE9BF0134}" type="datetimeFigureOut">
              <a:rPr lang="cs-CZ" smtClean="0"/>
              <a:t>04.02.2025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330E15-1E11-442C-41A3-43707A15BA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E4A8B-E16F-6445-364F-FC58B1C847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67274-E329-49BD-AD3F-06F95D28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460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C240B-A0A9-43F2-BFBF-F0163E422662}" type="datetimeFigureOut">
              <a:rPr lang="cs-CZ" smtClean="0"/>
              <a:t>04.02.2025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BCBEA-310D-4AF9-8EE9-2051A4C39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96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DC65E-97DB-A205-A0D0-212E4913D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4CCAB-E7E9-EFB8-802B-F50050B90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C0D75-63D9-20D7-6925-2F3E58CDD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24FD7-3DDA-80D0-5683-55AF7E13D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6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7CA45FE-7183-15F2-D16E-F9D76FF0B314}"/>
              </a:ext>
            </a:extLst>
          </p:cNvPr>
          <p:cNvSpPr/>
          <p:nvPr userDrawn="1"/>
        </p:nvSpPr>
        <p:spPr>
          <a:xfrm>
            <a:off x="575999" y="427919"/>
            <a:ext cx="11040000" cy="60021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modrý průhledný">
            <a:extLst>
              <a:ext uri="{FF2B5EF4-FFF2-40B4-BE49-F238E27FC236}">
                <a16:creationId xmlns:a16="http://schemas.microsoft.com/office/drawing/2014/main" id="{D6093657-7B27-4894-BD22-E9E4D88BA462}"/>
              </a:ext>
            </a:extLst>
          </p:cNvPr>
          <p:cNvSpPr/>
          <p:nvPr userDrawn="1"/>
        </p:nvSpPr>
        <p:spPr>
          <a:xfrm>
            <a:off x="575999" y="1685138"/>
            <a:ext cx="11040000" cy="1784080"/>
          </a:xfrm>
          <a:prstGeom prst="rect">
            <a:avLst/>
          </a:prstGeom>
          <a:solidFill>
            <a:srgbClr val="1C4E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27" name="Logo MPO">
            <a:extLst>
              <a:ext uri="{FF2B5EF4-FFF2-40B4-BE49-F238E27FC236}">
                <a16:creationId xmlns:a16="http://schemas.microsoft.com/office/drawing/2014/main" id="{C8E2A0D8-FBE9-49DE-B4E4-3BDC4C221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86" y="5774400"/>
            <a:ext cx="924221" cy="432000"/>
          </a:xfrm>
          <a:prstGeom prst="rect">
            <a:avLst/>
          </a:prstGeom>
        </p:spPr>
      </p:pic>
      <p:pic>
        <p:nvPicPr>
          <p:cNvPr id="25" name="Logo EU">
            <a:extLst>
              <a:ext uri="{FF2B5EF4-FFF2-40B4-BE49-F238E27FC236}">
                <a16:creationId xmlns:a16="http://schemas.microsoft.com/office/drawing/2014/main" id="{123B60CF-1070-4954-98C6-A7EDC2CBC8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070" y="5774400"/>
            <a:ext cx="1976873" cy="432000"/>
          </a:xfrm>
          <a:prstGeom prst="rect">
            <a:avLst/>
          </a:prstGeom>
        </p:spPr>
      </p:pic>
      <p:pic>
        <p:nvPicPr>
          <p:cNvPr id="23" name="Logo API bílé">
            <a:extLst>
              <a:ext uri="{FF2B5EF4-FFF2-40B4-BE49-F238E27FC236}">
                <a16:creationId xmlns:a16="http://schemas.microsoft.com/office/drawing/2014/main" id="{4C01F901-6A3E-49E9-A02A-F8CA068A38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1" y="720000"/>
            <a:ext cx="2556797" cy="377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997" y="1685140"/>
            <a:ext cx="11040000" cy="1784079"/>
          </a:xfrm>
        </p:spPr>
        <p:txBody>
          <a:bodyPr lIns="432000" tIns="0" rIns="144000" anchor="ctr" anchorCtr="0">
            <a:no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cs-CZ" dirty="0"/>
              <a:t>Děkuji za pozornost</a:t>
            </a:r>
            <a:br>
              <a:rPr lang="cs-CZ" dirty="0"/>
            </a:br>
            <a:r>
              <a:rPr lang="cs-CZ" dirty="0"/>
              <a:t>jmeno.prijmeni@agentura-api.org</a:t>
            </a:r>
            <a:endParaRPr lang="en-US" dirty="0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6EE7FF4A-DAC8-48BB-9C19-F701E9090E50}"/>
              </a:ext>
            </a:extLst>
          </p:cNvPr>
          <p:cNvCxnSpPr/>
          <p:nvPr userDrawn="1"/>
        </p:nvCxnSpPr>
        <p:spPr>
          <a:xfrm>
            <a:off x="0" y="32580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 hidden="1">
            <a:extLst>
              <a:ext uri="{FF2B5EF4-FFF2-40B4-BE49-F238E27FC236}">
                <a16:creationId xmlns:a16="http://schemas.microsoft.com/office/drawing/2014/main" id="{A8EE5784-9DC3-4F67-B01D-BCA29E90226A}"/>
              </a:ext>
            </a:extLst>
          </p:cNvPr>
          <p:cNvCxnSpPr/>
          <p:nvPr userDrawn="1"/>
        </p:nvCxnSpPr>
        <p:spPr>
          <a:xfrm>
            <a:off x="0" y="37152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A47AFF93-368B-434E-B139-BBE47DDD841B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2B2CF5-788D-476C-BE41-61DBBD8A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5DE088-5F5A-4FF3-8BE9-C0A3F821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ADCB56-6D88-418D-9F7F-1C5289CA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Copy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5990400"/>
            <a:ext cx="5136000" cy="216000"/>
          </a:xfrm>
        </p:spPr>
        <p:txBody>
          <a:bodyPr anchor="ctr" anchorCtr="0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© Agentura pro podnikání a inovace, 20xx</a:t>
            </a:r>
          </a:p>
        </p:txBody>
      </p:sp>
      <p:pic>
        <p:nvPicPr>
          <p:cNvPr id="16" name="Obrázek 15" descr="Obsah obrázku šipka&#10;&#10;Popis byl vytvořen automaticky">
            <a:extLst>
              <a:ext uri="{FF2B5EF4-FFF2-40B4-BE49-F238E27FC236}">
                <a16:creationId xmlns:a16="http://schemas.microsoft.com/office/drawing/2014/main" id="{703F244D-5B61-5095-5723-F02C96BDA8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2271" y="3374006"/>
            <a:ext cx="2763795" cy="18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5455081-29B0-401B-8500-750F9658F8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0C063CF0-D6D7-45CE-B0CA-24694148E6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4000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4F93EA-8032-45B6-BF95-F15F2469884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7E4862-8A11-41A3-AB1B-BA03507AE5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6D16B0-C710-4686-81D3-3E4E02B7D7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134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4CB335-BF6C-43B3-803B-B82C369C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E3E9E6-8E1B-4EA9-92A5-90552F68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558DCB-E56C-4DC2-8FD8-BC6285BF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31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91B5D618-2A6E-4B98-83E3-10178067E1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5455081-29B0-401B-8500-750F9658F8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432000"/>
            <a:ext cx="11040000" cy="5994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2D697FA-9D05-4108-AA3F-4B2A3F4E36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D967EC-1FBC-408F-BCA9-E47151D358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871809-76D6-445C-B425-FD17BBCA9B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46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69764" y="401400"/>
            <a:ext cx="7430400" cy="30276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3" y="385386"/>
            <a:ext cx="7430400" cy="3027600"/>
          </a:xfrm>
          <a:solidFill>
            <a:schemeClr val="accent2">
              <a:alpha val="0"/>
            </a:schemeClr>
          </a:solidFill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5" name="Kruh OSA1 tyrkysový">
            <a:extLst>
              <a:ext uri="{FF2B5EF4-FFF2-40B4-BE49-F238E27FC236}">
                <a16:creationId xmlns:a16="http://schemas.microsoft.com/office/drawing/2014/main" id="{3B29E6D7-80D1-C8B4-BE24-4A69C9EC8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00164" y="3458172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521" y="3198034"/>
            <a:ext cx="9757371" cy="167615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22" y="3198034"/>
            <a:ext cx="9757849" cy="1677579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3BDFFA5-880F-4E0B-9FA5-B12F7B9B1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80" y="1873376"/>
            <a:ext cx="4003201" cy="8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9319AA9-F888-4C0C-AB13-8B31455A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87CA96-006C-4458-BF64-6A1CF03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87148E-4E74-4847-B0D7-5F2EDA5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Kruh OSA1 tyrkysový">
            <a:extLst>
              <a:ext uri="{FF2B5EF4-FFF2-40B4-BE49-F238E27FC236}">
                <a16:creationId xmlns:a16="http://schemas.microsoft.com/office/drawing/2014/main" id="{C1ECBD63-D645-A207-8BA5-E61767D1DE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6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F913E7-CD34-4110-B86E-94E6D7CD88D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0" y="2159996"/>
            <a:ext cx="5232000" cy="4266003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359B5A-1FA1-4DA2-8CC8-0F249EDF7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4C9BD5-670E-452A-AA9E-1A23FE2955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986676-11F6-4EC4-A151-5D7FA2914C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A3E050B-C6FA-4C7B-B304-90BEBADBE3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6AB27E61-BE69-17FA-3075-6386D91A3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37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83441BB5-CB74-4B42-AA0C-0338EF153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5691D0-9D4E-43EE-BCE3-87D10C76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332FED-4DCA-4067-AF22-5311F6C18DD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779301-E8FE-4A03-8179-F8AC257100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1220CC3-9FDB-45B5-9C18-B5EC0E93C5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7B8D33ED-9FA5-F4DB-29FD-C6D47BEBE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1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Zástupný symbol obrázku 4">
            <a:extLst>
              <a:ext uri="{FF2B5EF4-FFF2-40B4-BE49-F238E27FC236}">
                <a16:creationId xmlns:a16="http://schemas.microsoft.com/office/drawing/2014/main" id="{CBECBB04-E110-4997-B3A8-724A4B3092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7DD93A-E16C-4C7F-800A-6A29172723E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C0FC37-C4FC-4718-AC77-1DFE1AF35F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B74833-111C-4A60-A36E-C5BC2F70CC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9F66FCD5-7901-07D1-3E0D-1E2847B8B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26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D3037DEF-0D12-4E9B-9D6A-859EB011C0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3995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4">
            <a:extLst>
              <a:ext uri="{FF2B5EF4-FFF2-40B4-BE49-F238E27FC236}">
                <a16:creationId xmlns:a16="http://schemas.microsoft.com/office/drawing/2014/main" id="{CBECBB04-E110-4997-B3A8-724A4B3092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3003CEC-F068-48B7-8CBC-C68B7FFD340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BB7B7D-BFAF-49E6-9CD3-F64E246AEF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01BF51B-E2EB-4F8D-A1B8-F6CFB62EC6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DC8D952D-3E60-875E-B962-0CA1C8AEF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A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bílý - překrytí">
            <a:extLst>
              <a:ext uri="{FF2B5EF4-FFF2-40B4-BE49-F238E27FC236}">
                <a16:creationId xmlns:a16="http://schemas.microsoft.com/office/drawing/2014/main" id="{D94973E4-6901-4427-B30F-1B82FB5AA8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8" name="Obdélník modrý pod obrázkem">
            <a:extLst>
              <a:ext uri="{FF2B5EF4-FFF2-40B4-BE49-F238E27FC236}">
                <a16:creationId xmlns:a16="http://schemas.microsoft.com/office/drawing/2014/main" id="{DF4A305A-2B1C-468B-A278-62BD1EC5CBEB}"/>
              </a:ext>
            </a:extLst>
          </p:cNvPr>
          <p:cNvSpPr/>
          <p:nvPr userDrawn="1"/>
        </p:nvSpPr>
        <p:spPr>
          <a:xfrm>
            <a:off x="575044" y="1296000"/>
            <a:ext cx="11040000" cy="5130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Obdélník modrý průhledný">
            <a:extLst>
              <a:ext uri="{FF2B5EF4-FFF2-40B4-BE49-F238E27FC236}">
                <a16:creationId xmlns:a16="http://schemas.microsoft.com/office/drawing/2014/main" id="{D6093657-7B27-4894-BD22-E9E4D88BA462}"/>
              </a:ext>
            </a:extLst>
          </p:cNvPr>
          <p:cNvSpPr/>
          <p:nvPr userDrawn="1"/>
        </p:nvSpPr>
        <p:spPr>
          <a:xfrm>
            <a:off x="575044" y="1295691"/>
            <a:ext cx="8958787" cy="2472207"/>
          </a:xfrm>
          <a:prstGeom prst="rect">
            <a:avLst/>
          </a:prstGeom>
          <a:solidFill>
            <a:srgbClr val="1C4E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žlutý malý">
            <a:extLst>
              <a:ext uri="{FF2B5EF4-FFF2-40B4-BE49-F238E27FC236}">
                <a16:creationId xmlns:a16="http://schemas.microsoft.com/office/drawing/2014/main" id="{D7D160A9-52D4-4431-8C05-71BB59428579}"/>
              </a:ext>
            </a:extLst>
          </p:cNvPr>
          <p:cNvSpPr/>
          <p:nvPr userDrawn="1"/>
        </p:nvSpPr>
        <p:spPr>
          <a:xfrm>
            <a:off x="576000" y="5042936"/>
            <a:ext cx="312000" cy="1382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22" name="LogoAPI">
            <a:extLst>
              <a:ext uri="{FF2B5EF4-FFF2-40B4-BE49-F238E27FC236}">
                <a16:creationId xmlns:a16="http://schemas.microsoft.com/office/drawing/2014/main" id="{49D9334D-EB9B-4C34-B5E2-27905BC5B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6" y="432001"/>
            <a:ext cx="2577508" cy="381001"/>
          </a:xfrm>
          <a:prstGeom prst="rect">
            <a:avLst/>
          </a:prstGeom>
        </p:spPr>
      </p:pic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9D4395-96A5-4372-B89A-1B1F5E66B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000" y="5904000"/>
            <a:ext cx="9888000" cy="288000"/>
          </a:xfrm>
          <a:solidFill>
            <a:srgbClr val="FFFFFF">
              <a:alpha val="0"/>
            </a:srgbClr>
          </a:solidFill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20" name="Místo">
            <a:extLst>
              <a:ext uri="{FF2B5EF4-FFF2-40B4-BE49-F238E27FC236}">
                <a16:creationId xmlns:a16="http://schemas.microsoft.com/office/drawing/2014/main" id="{2C35A18A-AEDB-4117-AEEC-4B7E41DD3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67" y="5652000"/>
            <a:ext cx="9888000" cy="288000"/>
          </a:xfrm>
          <a:solidFill>
            <a:srgbClr val="FFFFFF">
              <a:alpha val="0"/>
            </a:srgbClr>
          </a:solidFill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cs-CZ" dirty="0"/>
              <a:t>Místo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1999" y="5364000"/>
            <a:ext cx="9887983" cy="288000"/>
          </a:xfrm>
          <a:solidFill>
            <a:srgbClr val="FFFFFF">
              <a:alpha val="0"/>
            </a:srgbClr>
          </a:solidFill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Titul Jméno Příjmení, Titul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044" y="1306313"/>
            <a:ext cx="8958787" cy="2246875"/>
          </a:xfrm>
        </p:spPr>
        <p:txBody>
          <a:bodyPr lIns="432000" tIns="360000" rIns="144000" anchor="t" anchorCtr="0">
            <a:noAutofit/>
          </a:bodyPr>
          <a:lstStyle>
            <a:lvl1pPr algn="l">
              <a:lnSpc>
                <a:spcPct val="100000"/>
              </a:lnSpc>
              <a:defRPr sz="3000"/>
            </a:lvl1pPr>
          </a:lstStyle>
          <a:p>
            <a:r>
              <a:rPr lang="sk-SK" dirty="0"/>
              <a:t>N</a:t>
            </a:r>
            <a:r>
              <a:rPr lang="cs-CZ" dirty="0" err="1"/>
              <a:t>ázev</a:t>
            </a:r>
            <a:r>
              <a:rPr lang="cs-CZ" dirty="0"/>
              <a:t> prezentace API - obecní</a:t>
            </a:r>
            <a:endParaRPr lang="en-US" dirty="0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6EE7FF4A-DAC8-48BB-9C19-F701E9090E50}"/>
              </a:ext>
            </a:extLst>
          </p:cNvPr>
          <p:cNvCxnSpPr/>
          <p:nvPr userDrawn="1"/>
        </p:nvCxnSpPr>
        <p:spPr>
          <a:xfrm>
            <a:off x="0" y="1994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 hidden="1">
            <a:extLst>
              <a:ext uri="{FF2B5EF4-FFF2-40B4-BE49-F238E27FC236}">
                <a16:creationId xmlns:a16="http://schemas.microsoft.com/office/drawing/2014/main" id="{A8EE5784-9DC3-4F67-B01D-BCA29E90226A}"/>
              </a:ext>
            </a:extLst>
          </p:cNvPr>
          <p:cNvCxnSpPr/>
          <p:nvPr userDrawn="1"/>
        </p:nvCxnSpPr>
        <p:spPr>
          <a:xfrm>
            <a:off x="0" y="38232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A47AFF93-368B-434E-B139-BBE47DDD841B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 hidden="1">
            <a:extLst>
              <a:ext uri="{FF2B5EF4-FFF2-40B4-BE49-F238E27FC236}">
                <a16:creationId xmlns:a16="http://schemas.microsoft.com/office/drawing/2014/main" id="{04A806EC-57C8-4AEF-BAAF-702698AEF03D}"/>
              </a:ext>
            </a:extLst>
          </p:cNvPr>
          <p:cNvCxnSpPr/>
          <p:nvPr userDrawn="1"/>
        </p:nvCxnSpPr>
        <p:spPr>
          <a:xfrm>
            <a:off x="0" y="55728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6E0036B3-2260-4277-AB02-15CC4C88949C}"/>
              </a:ext>
            </a:extLst>
          </p:cNvPr>
          <p:cNvCxnSpPr/>
          <p:nvPr userDrawn="1"/>
        </p:nvCxnSpPr>
        <p:spPr>
          <a:xfrm>
            <a:off x="0" y="5846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C999B430-1C63-4E7A-A77E-6121DED96CFB}"/>
              </a:ext>
            </a:extLst>
          </p:cNvPr>
          <p:cNvCxnSpPr/>
          <p:nvPr userDrawn="1"/>
        </p:nvCxnSpPr>
        <p:spPr>
          <a:xfrm>
            <a:off x="0" y="61236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393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tyrkysov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EBD838-0E50-4C73-9DD8-F3C3AD1DD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948D08-BDB7-4AB6-ACA9-F16A0429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88C0484-EBCD-4364-A195-88E62877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E5BE5CD1-70A3-73CA-EE47-A1235EB28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442" y="647998"/>
            <a:ext cx="9046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4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modr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043" y="431286"/>
            <a:ext cx="7430400" cy="302760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43" y="431286"/>
            <a:ext cx="7430400" cy="3027600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7EE6B63-F156-4FC0-8B6B-0FDD4DEAABD2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B4B5DE4-3972-4A06-8104-6C6272281E89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5D5B6C4E-A41F-4442-BD0E-BEAB534C3D1A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333FCD22-73F0-4D9B-85EE-1CCA2D550F86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843B477-52F0-4518-8132-66E566A9AE4E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8065BA-70B8-4756-BB71-FA668B39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58F38BF-AF16-4E42-90F6-4BC5BD1C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F5FE71-6DFF-45F4-95A1-9C68BFA6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3" name="Kruh OSA1 tyrkysový">
            <a:extLst>
              <a:ext uri="{FF2B5EF4-FFF2-40B4-BE49-F238E27FC236}">
                <a16:creationId xmlns:a16="http://schemas.microsoft.com/office/drawing/2014/main" id="{D83B1A33-98B4-449A-5953-F814A8CC7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10721" y="3429000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7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521" y="3198034"/>
            <a:ext cx="9757371" cy="1676151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282" y="3197319"/>
            <a:ext cx="9757849" cy="1677579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BDFFA5-880F-4E0B-9FA5-B12F7B9B1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3759" y="1791123"/>
            <a:ext cx="4312520" cy="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EF3496A-5C6D-44B3-8F5E-6C0F84C3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A818232-C72F-46F6-873A-2A2FAE87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E14A52-27BC-43DE-A9B6-1E8CFD6D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E273FFF8-C3F5-8ACF-E625-45E23E652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8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CC3BA-813C-4BCF-9645-3B725D32AB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3" y="2159996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16A1DB3-AD87-4C7B-901A-4D4C796E120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E0332CA3-4652-4D1E-8661-F417289CF4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7316426-426D-465E-AF20-AB7357804E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4EB5CF78-09CA-A458-AF45-3DA779A9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5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B092BC0C-B707-4DAD-AE0A-CC6B82072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F4FAD5-7A20-485B-98D4-10AC06F9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318889-B46F-4106-A30C-32CBFE3527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733B33-94CA-45B2-8828-85FAF04F8F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AC7DB7-0AE6-4310-92C4-2680DD0285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046010BF-C610-BE45-6BD9-C99AC8565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51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B092BC0C-B707-4DAD-AE0A-CC6B82072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1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60C474-EF68-4541-A755-76B4BB45B0A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5B2CD2-49A7-4816-A0F0-10E49307D5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6E3709-EFF4-4B51-B865-3605AC7F48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55FD8F70-EE08-5F64-FB8F-ACE4553CF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09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Zástupný symbol obrázku 4">
            <a:extLst>
              <a:ext uri="{FF2B5EF4-FFF2-40B4-BE49-F238E27FC236}">
                <a16:creationId xmlns:a16="http://schemas.microsoft.com/office/drawing/2014/main" id="{167E9607-3A08-4652-9EF7-85A138C9DA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3995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B092BC0C-B707-4DAD-AE0A-CC6B82072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999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3044E4-D7AE-4946-AD10-0D60A4D0E15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23C3F-DBA2-476E-87D3-84E63876D8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841E3F-42E1-418E-ADF7-82A29C7BDB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5A0A0228-4A53-5C15-2B71-0F2AB8E64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4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(priorita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modr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D39B589-0EB9-4B5B-8FC4-C95DF27F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03F52F-35FF-467C-8B21-16B31238E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5C8D71-0BF0-43C2-91D2-5729DA09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Kruh OSA1 tyrkysový">
            <a:extLst>
              <a:ext uri="{FF2B5EF4-FFF2-40B4-BE49-F238E27FC236}">
                <a16:creationId xmlns:a16="http://schemas.microsoft.com/office/drawing/2014/main" id="{0AF2407A-6DB1-0994-64A0-73E713AC3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1" y="647998"/>
            <a:ext cx="8993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7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81279" y="429858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zelen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043" y="431286"/>
            <a:ext cx="7430400" cy="30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764" y="429858"/>
            <a:ext cx="7430400" cy="3027600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ysClr val="windowText" lastClr="0000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2BB60299-A018-49C9-93D0-E983D7378EE4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EE4FA9B-0575-4F20-868F-9280D391DAC5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DFE56F3D-EE33-4B6A-B6BE-F0F58D49FCE0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C9AA58E-9871-4E3D-858D-4F34A510607E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05CCB5D2-5528-45D9-B223-4385F8742BCE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30840-042C-41EC-9157-C6952F88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E2078-E621-4832-87DD-6B512264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AEEDDC-D8C6-492C-88B6-0EE3381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3" name="Kruh OSA1 tyrkysový">
            <a:extLst>
              <a:ext uri="{FF2B5EF4-FFF2-40B4-BE49-F238E27FC236}">
                <a16:creationId xmlns:a16="http://schemas.microsoft.com/office/drawing/2014/main" id="{03B1215B-09C0-D4F3-CB04-4EFC56409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10721" y="3458886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6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- OP 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bílý - překrytí">
            <a:extLst>
              <a:ext uri="{FF2B5EF4-FFF2-40B4-BE49-F238E27FC236}">
                <a16:creationId xmlns:a16="http://schemas.microsoft.com/office/drawing/2014/main" id="{D94973E4-6901-4427-B30F-1B82FB5AA8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8" name="Obdélník modrý pod obrázkem">
            <a:extLst>
              <a:ext uri="{FF2B5EF4-FFF2-40B4-BE49-F238E27FC236}">
                <a16:creationId xmlns:a16="http://schemas.microsoft.com/office/drawing/2014/main" id="{DF4A305A-2B1C-468B-A278-62BD1EC5CBEB}"/>
              </a:ext>
            </a:extLst>
          </p:cNvPr>
          <p:cNvSpPr/>
          <p:nvPr userDrawn="1"/>
        </p:nvSpPr>
        <p:spPr>
          <a:xfrm>
            <a:off x="575044" y="1296000"/>
            <a:ext cx="11040000" cy="5130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žlutý malý">
            <a:extLst>
              <a:ext uri="{FF2B5EF4-FFF2-40B4-BE49-F238E27FC236}">
                <a16:creationId xmlns:a16="http://schemas.microsoft.com/office/drawing/2014/main" id="{D7D160A9-52D4-4431-8C05-71BB59428579}"/>
              </a:ext>
            </a:extLst>
          </p:cNvPr>
          <p:cNvSpPr/>
          <p:nvPr userDrawn="1"/>
        </p:nvSpPr>
        <p:spPr>
          <a:xfrm>
            <a:off x="576000" y="5042936"/>
            <a:ext cx="312000" cy="1382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9D4395-96A5-4372-B89A-1B1F5E66B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000" y="5904000"/>
            <a:ext cx="9888000" cy="288000"/>
          </a:xfrm>
          <a:solidFill>
            <a:srgbClr val="FFFFFF">
              <a:alpha val="0"/>
            </a:srgbClr>
          </a:solidFill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20" name="Místo">
            <a:extLst>
              <a:ext uri="{FF2B5EF4-FFF2-40B4-BE49-F238E27FC236}">
                <a16:creationId xmlns:a16="http://schemas.microsoft.com/office/drawing/2014/main" id="{2C35A18A-AEDB-4117-AEEC-4B7E41DD3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67" y="5652000"/>
            <a:ext cx="9888000" cy="288000"/>
          </a:xfrm>
          <a:solidFill>
            <a:srgbClr val="FFFFFF">
              <a:alpha val="0"/>
            </a:srgbClr>
          </a:solidFill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cs-CZ" dirty="0"/>
              <a:t>Místo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1999" y="5364000"/>
            <a:ext cx="9887983" cy="288000"/>
          </a:xfrm>
          <a:solidFill>
            <a:srgbClr val="FFFFFF">
              <a:alpha val="0"/>
            </a:srgbClr>
          </a:solidFill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Titul Jméno Příjmení, Titul</a:t>
            </a:r>
            <a:endParaRPr lang="en-US" dirty="0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6EE7FF4A-DAC8-48BB-9C19-F701E9090E50}"/>
              </a:ext>
            </a:extLst>
          </p:cNvPr>
          <p:cNvCxnSpPr/>
          <p:nvPr userDrawn="1"/>
        </p:nvCxnSpPr>
        <p:spPr>
          <a:xfrm>
            <a:off x="0" y="1994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 hidden="1">
            <a:extLst>
              <a:ext uri="{FF2B5EF4-FFF2-40B4-BE49-F238E27FC236}">
                <a16:creationId xmlns:a16="http://schemas.microsoft.com/office/drawing/2014/main" id="{A8EE5784-9DC3-4F67-B01D-BCA29E90226A}"/>
              </a:ext>
            </a:extLst>
          </p:cNvPr>
          <p:cNvCxnSpPr/>
          <p:nvPr userDrawn="1"/>
        </p:nvCxnSpPr>
        <p:spPr>
          <a:xfrm>
            <a:off x="0" y="38232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A47AFF93-368B-434E-B139-BBE47DDD841B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 hidden="1">
            <a:extLst>
              <a:ext uri="{FF2B5EF4-FFF2-40B4-BE49-F238E27FC236}">
                <a16:creationId xmlns:a16="http://schemas.microsoft.com/office/drawing/2014/main" id="{04A806EC-57C8-4AEF-BAAF-702698AEF03D}"/>
              </a:ext>
            </a:extLst>
          </p:cNvPr>
          <p:cNvCxnSpPr/>
          <p:nvPr userDrawn="1"/>
        </p:nvCxnSpPr>
        <p:spPr>
          <a:xfrm>
            <a:off x="0" y="55728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6E0036B3-2260-4277-AB02-15CC4C88949C}"/>
              </a:ext>
            </a:extLst>
          </p:cNvPr>
          <p:cNvCxnSpPr/>
          <p:nvPr userDrawn="1"/>
        </p:nvCxnSpPr>
        <p:spPr>
          <a:xfrm>
            <a:off x="0" y="5846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C999B430-1C63-4E7A-A77E-6121DED96CFB}"/>
              </a:ext>
            </a:extLst>
          </p:cNvPr>
          <p:cNvCxnSpPr/>
          <p:nvPr userDrawn="1"/>
        </p:nvCxnSpPr>
        <p:spPr>
          <a:xfrm>
            <a:off x="0" y="61236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72C9EC45-DD94-D6A0-0F8D-FC11BDE66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7" y="3958896"/>
            <a:ext cx="3734193" cy="810005"/>
          </a:xfrm>
          <a:prstGeom prst="rect">
            <a:avLst/>
          </a:prstGeom>
        </p:spPr>
      </p:pic>
      <p:sp>
        <p:nvSpPr>
          <p:cNvPr id="19" name="Obdélník modrý průhledný">
            <a:extLst>
              <a:ext uri="{FF2B5EF4-FFF2-40B4-BE49-F238E27FC236}">
                <a16:creationId xmlns:a16="http://schemas.microsoft.com/office/drawing/2014/main" id="{B95ACA3A-6DC2-CBDD-C6E5-E5C0E2871166}"/>
              </a:ext>
            </a:extLst>
          </p:cNvPr>
          <p:cNvSpPr/>
          <p:nvPr userDrawn="1"/>
        </p:nvSpPr>
        <p:spPr>
          <a:xfrm>
            <a:off x="575044" y="1295691"/>
            <a:ext cx="8958787" cy="2472207"/>
          </a:xfrm>
          <a:prstGeom prst="rect">
            <a:avLst/>
          </a:prstGeom>
          <a:solidFill>
            <a:srgbClr val="1C4E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85C634-DF9B-DF3A-C654-100B3443D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044" y="1306313"/>
            <a:ext cx="8958787" cy="2246875"/>
          </a:xfrm>
        </p:spPr>
        <p:txBody>
          <a:bodyPr lIns="432000" tIns="360000" rIns="144000" anchor="t" anchorCtr="0">
            <a:noAutofit/>
          </a:bodyPr>
          <a:lstStyle>
            <a:lvl1pPr algn="l">
              <a:lnSpc>
                <a:spcPct val="100000"/>
              </a:lnSpc>
              <a:defRPr sz="3000"/>
            </a:lvl1pPr>
          </a:lstStyle>
          <a:p>
            <a:r>
              <a:rPr lang="sk-SK" dirty="0"/>
              <a:t>N</a:t>
            </a:r>
            <a:r>
              <a:rPr lang="cs-CZ" dirty="0" err="1"/>
              <a:t>ázev</a:t>
            </a:r>
            <a:r>
              <a:rPr lang="cs-CZ" dirty="0"/>
              <a:t> prezentace API – OP TAK verze</a:t>
            </a:r>
            <a:endParaRPr lang="en-US" dirty="0"/>
          </a:p>
        </p:txBody>
      </p:sp>
      <p:pic>
        <p:nvPicPr>
          <p:cNvPr id="2" name="LogoAPI">
            <a:extLst>
              <a:ext uri="{FF2B5EF4-FFF2-40B4-BE49-F238E27FC236}">
                <a16:creationId xmlns:a16="http://schemas.microsoft.com/office/drawing/2014/main" id="{A0F36E7F-2664-75C2-3AB9-9AFB403AB0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6" y="432001"/>
            <a:ext cx="2577508" cy="3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8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521" y="3198034"/>
            <a:ext cx="9757371" cy="16761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22" y="3198034"/>
            <a:ext cx="9757849" cy="1677579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BDFFA5-880F-4E0B-9FA5-B12F7B9B1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6207" y="1791123"/>
            <a:ext cx="3103909" cy="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6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8F99A49-8F64-446D-8BAE-AA72B13E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03B6A9-0F72-4079-A7C5-B17FC2AF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83C80B-7AD0-4AE9-BD4B-F3D550D7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B902720F-C56B-27B7-C8AD-3A415E847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4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0694F8-BF33-479E-9103-D3F78E8EF2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3" y="2159996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E7A4355-CFEC-4018-8FB4-B32AE7BA51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1A8046C-3F72-4BAB-8DD1-CA782633CD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0682680-2F11-4068-B5F0-95D5CA7127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1CFD5ADA-B335-0A3D-7A1A-D0246AEF5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30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7D9F1-5AF9-4EBC-88A0-29A16C9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259173-168F-4967-AE9E-3325EF0A32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B8166E-E87B-4585-BB3A-3D28357813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5DD64B5-8806-4AAB-A737-D1107F215C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C504C81E-5E83-DFA6-62EE-83E79DC118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4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1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177F18-B411-4EC0-BB9E-FC2490FC66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A308D-7155-4013-8D52-06DC350A6C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AFF3745-EA22-4FCD-8712-6A19886BFA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EA5CBF24-0EAA-8606-F3E8-8873B997B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23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Zástupný symbol obrázku 4">
            <a:extLst>
              <a:ext uri="{FF2B5EF4-FFF2-40B4-BE49-F238E27FC236}">
                <a16:creationId xmlns:a16="http://schemas.microsoft.com/office/drawing/2014/main" id="{B8D3EBFE-8960-45BC-AE17-5170B0B24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4004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999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622823-8814-4A95-A9EC-2DF9943244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845C02-A0F2-479D-B609-940F1AEF9F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6E6F50DA-ACC8-47BC-B16A-6A4BE035FB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09A30962-C800-53BB-3B88-A09239106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1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(priorita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54FCAE-D0A9-43D6-9999-5B514BAC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1BAAB9-3C94-4504-A3C2-8065D019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11EC110-D57D-453D-8C09-A4BBB35F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AF494FCF-D5F5-1DF4-D849-4D588B0843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zelen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043" y="431286"/>
            <a:ext cx="7430400" cy="302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79" y="429858"/>
            <a:ext cx="7430400" cy="3027600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2BB60299-A018-49C9-93D0-E983D7378EE4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EE4FA9B-0575-4F20-868F-9280D391DAC5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DFE56F3D-EE33-4B6A-B6BE-F0F58D49FCE0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C9AA58E-9871-4E3D-858D-4F34A510607E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05CCB5D2-5528-45D9-B223-4385F8742BCE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30840-042C-41EC-9157-C6952F88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E2078-E621-4832-87DD-6B512264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AEEDDC-D8C6-492C-88B6-0EE3381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3" name="Kruh OSA1 tyrkysový">
            <a:extLst>
              <a:ext uri="{FF2B5EF4-FFF2-40B4-BE49-F238E27FC236}">
                <a16:creationId xmlns:a16="http://schemas.microsoft.com/office/drawing/2014/main" id="{03B1215B-09C0-D4F3-CB04-4EFC56409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10720" y="3458886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2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521" y="3198034"/>
            <a:ext cx="9757371" cy="16761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22" y="3196606"/>
            <a:ext cx="9757849" cy="1677579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BDFFA5-880F-4E0B-9FA5-B12F7B9B1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7553" y="1791123"/>
            <a:ext cx="2963075" cy="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0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8F99A49-8F64-446D-8BAE-AA72B13E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03B6A9-0F72-4079-A7C5-B17FC2AF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83C80B-7AD0-4AE9-BD4B-F3D550D7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B4A6E18E-C5C6-CA6D-34DC-531E42E056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řekrytí bílé">
            <a:extLst>
              <a:ext uri="{FF2B5EF4-FFF2-40B4-BE49-F238E27FC236}">
                <a16:creationId xmlns:a16="http://schemas.microsoft.com/office/drawing/2014/main" id="{8348944A-C34C-4FB5-9727-6CD896E180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7" name="Obdélník modrý">
            <a:extLst>
              <a:ext uri="{FF2B5EF4-FFF2-40B4-BE49-F238E27FC236}">
                <a16:creationId xmlns:a16="http://schemas.microsoft.com/office/drawing/2014/main" id="{1A1EB5FE-167D-4BED-ABD8-FFE64182F6B6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2000" y="2124000"/>
            <a:ext cx="9887979" cy="3870000"/>
          </a:xfrm>
          <a:solidFill>
            <a:srgbClr val="FFFFFF">
              <a:alpha val="0"/>
            </a:srgbClr>
          </a:solidFill>
        </p:spPr>
        <p:txBody>
          <a:bodyPr/>
          <a:lstStyle>
            <a:lvl1pPr>
              <a:spcBef>
                <a:spcPts val="1600"/>
              </a:spcBef>
              <a:defRPr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1600"/>
              </a:spcBef>
              <a:defRPr b="1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1600"/>
              </a:spcBef>
              <a:defRPr b="1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1600"/>
              </a:spcBef>
              <a:defRPr b="1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1600"/>
              </a:spcBef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cs-CZ" dirty="0"/>
              <a:t>Položka obsahu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2001" y="431999"/>
            <a:ext cx="9887988" cy="1224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cxnSp>
        <p:nvCxnSpPr>
          <p:cNvPr id="8" name="Přímá spojnice 7" hidden="1">
            <a:extLst>
              <a:ext uri="{FF2B5EF4-FFF2-40B4-BE49-F238E27FC236}">
                <a16:creationId xmlns:a16="http://schemas.microsoft.com/office/drawing/2014/main" id="{56551BDC-6336-460A-BC03-8C0DD565AE3F}"/>
              </a:ext>
            </a:extLst>
          </p:cNvPr>
          <p:cNvCxnSpPr/>
          <p:nvPr userDrawn="1"/>
        </p:nvCxnSpPr>
        <p:spPr>
          <a:xfrm>
            <a:off x="0" y="1148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 hidden="1">
            <a:extLst>
              <a:ext uri="{FF2B5EF4-FFF2-40B4-BE49-F238E27FC236}">
                <a16:creationId xmlns:a16="http://schemas.microsoft.com/office/drawing/2014/main" id="{EFBF4D4E-E178-49C7-8154-634234299AE6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 hidden="1">
            <a:extLst>
              <a:ext uri="{FF2B5EF4-FFF2-40B4-BE49-F238E27FC236}">
                <a16:creationId xmlns:a16="http://schemas.microsoft.com/office/drawing/2014/main" id="{CD054146-93DE-44F3-9956-F66209F6D49A}"/>
              </a:ext>
            </a:extLst>
          </p:cNvPr>
          <p:cNvCxnSpPr/>
          <p:nvPr userDrawn="1"/>
        </p:nvCxnSpPr>
        <p:spPr>
          <a:xfrm>
            <a:off x="0" y="23112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 hidden="1">
            <a:extLst>
              <a:ext uri="{FF2B5EF4-FFF2-40B4-BE49-F238E27FC236}">
                <a16:creationId xmlns:a16="http://schemas.microsoft.com/office/drawing/2014/main" id="{0F1D0507-01EA-4B3B-ACE4-9422D6896EB9}"/>
              </a:ext>
            </a:extLst>
          </p:cNvPr>
          <p:cNvCxnSpPr/>
          <p:nvPr userDrawn="1"/>
        </p:nvCxnSpPr>
        <p:spPr>
          <a:xfrm>
            <a:off x="203200" y="27756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12F758-4405-495B-807B-BA4ACBB1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606D43-00FE-4796-B95C-49822CD5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485DAC75-4702-4C86-81E1-5DEE58CA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314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0694F8-BF33-479E-9103-D3F78E8EF2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3" y="2159996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E7A4355-CFEC-4018-8FB4-B32AE7BA51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1A8046C-3F72-4BAB-8DD1-CA782633CD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0682680-2F11-4068-B5F0-95D5CA7127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46D74C2C-A142-9F4B-7535-6D9C27FA9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5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7D9F1-5AF9-4EBC-88A0-29A16C9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259173-168F-4967-AE9E-3325EF0A32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B8166E-E87B-4585-BB3A-3D28357813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5DD64B5-8806-4AAB-A737-D1107F215C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B52ADB02-031E-8E5C-4892-D2DF9009D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0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1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177F18-B411-4EC0-BB9E-FC2490FC66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A308D-7155-4013-8D52-06DC350A6C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AFF3745-EA22-4FCD-8712-6A19886BFA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13C3CCBF-5B2A-9189-BF2D-AFD70851F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15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Zástupný symbol obrázku 4">
            <a:extLst>
              <a:ext uri="{FF2B5EF4-FFF2-40B4-BE49-F238E27FC236}">
                <a16:creationId xmlns:a16="http://schemas.microsoft.com/office/drawing/2014/main" id="{B8D3EBFE-8960-45BC-AE17-5170B0B24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4004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999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622823-8814-4A95-A9EC-2DF9943244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845C02-A0F2-479D-B609-940F1AEF9F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6E6F50DA-ACC8-47BC-B16A-6A4BE035FB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A698E819-5809-DBEA-DB15-34C921148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80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(priorita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54FCAE-D0A9-43D6-9999-5B514BAC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1BAAB9-3C94-4504-A3C2-8065D019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11EC110-D57D-453D-8C09-A4BBB35F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A4AEB477-8EBF-A3E2-A1FF-479C0625C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1520" y="647998"/>
            <a:ext cx="90044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2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zelen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043" y="431286"/>
            <a:ext cx="7430400" cy="30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79" y="430572"/>
            <a:ext cx="7430400" cy="3027600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2BB60299-A018-49C9-93D0-E983D7378EE4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EE4FA9B-0575-4F20-868F-9280D391DAC5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DFE56F3D-EE33-4B6A-B6BE-F0F58D49FCE0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C9AA58E-9871-4E3D-858D-4F34A510607E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05CCB5D2-5528-45D9-B223-4385F8742BCE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30840-042C-41EC-9157-C6952F88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E2078-E621-4832-87DD-6B512264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AEEDDC-D8C6-492C-88B6-0EE3381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3" name="Kruh OSA1 tyrkysový">
            <a:extLst>
              <a:ext uri="{FF2B5EF4-FFF2-40B4-BE49-F238E27FC236}">
                <a16:creationId xmlns:a16="http://schemas.microsoft.com/office/drawing/2014/main" id="{03B1215B-09C0-D4F3-CB04-4EFC56409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10721" y="3458886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85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Kapitola (priorita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Podklad pod nadpisem tyrkysov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521" y="3198034"/>
            <a:ext cx="9757371" cy="16761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44" y="3198034"/>
            <a:ext cx="9757849" cy="1677579"/>
          </a:xfrm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Bílý rám">
            <a:extLst>
              <a:ext uri="{FF2B5EF4-FFF2-40B4-BE49-F238E27FC236}">
                <a16:creationId xmlns:a16="http://schemas.microsoft.com/office/drawing/2014/main" id="{FB535E86-12E1-456E-83BD-E4474CF00C47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66D5CFD-E864-4CF7-9E3D-C793BA0A9771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4DDA5-D22F-40FE-B3DD-27C0C8706FD4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690B22AA-8501-4B7D-BC8E-2E3B442AE907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59CB390-D565-4788-90FD-15BD95807DB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B8358-1A88-4B98-A874-4B6F6C8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8889C-6183-49FD-9D89-A56221C7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E56D73A-B081-4C5B-9C71-733F166C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BDFFA5-880F-4E0B-9FA5-B12F7B9B1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7552" y="1878612"/>
            <a:ext cx="3670908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92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8F99A49-8F64-446D-8BAE-AA72B13E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03B6A9-0F72-4079-A7C5-B17FC2AF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83C80B-7AD0-4AE9-BD4B-F3D550D7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8A99CC8A-AFC6-DB56-DEFC-2E1489CFE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6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0694F8-BF33-479E-9103-D3F78E8EF2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3" y="2159996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E7A4355-CFEC-4018-8FB4-B32AE7BA51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1A8046C-3F72-4BAB-8DD1-CA782633CD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0682680-2F11-4068-B5F0-95D5CA7127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Kruh OSA1 tyrkysový">
            <a:extLst>
              <a:ext uri="{FF2B5EF4-FFF2-40B4-BE49-F238E27FC236}">
                <a16:creationId xmlns:a16="http://schemas.microsoft.com/office/drawing/2014/main" id="{AFBD8887-D5A4-2330-D1BD-81E416EF66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67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7D9F1-5AF9-4EBC-88A0-29A16C9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259173-168F-4967-AE9E-3325EF0A32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B8166E-E87B-4585-BB3A-3D28357813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5DD64B5-8806-4AAB-A737-D1107F215C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896E3047-9242-DC28-BBC4-E9FB71EFB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7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ola obecná 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řekrytí bílé">
            <a:extLst>
              <a:ext uri="{FF2B5EF4-FFF2-40B4-BE49-F238E27FC236}">
                <a16:creationId xmlns:a16="http://schemas.microsoft.com/office/drawing/2014/main" id="{AF298F89-9DBF-4793-9EF2-C0D9943F13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Podklad modrý">
            <a:extLst>
              <a:ext uri="{FF2B5EF4-FFF2-40B4-BE49-F238E27FC236}">
                <a16:creationId xmlns:a16="http://schemas.microsoft.com/office/drawing/2014/main" id="{41F538D0-4BB8-409C-A533-B8B88AEB9351}"/>
              </a:ext>
            </a:extLst>
          </p:cNvPr>
          <p:cNvSpPr/>
          <p:nvPr userDrawn="1"/>
        </p:nvSpPr>
        <p:spPr>
          <a:xfrm>
            <a:off x="576000" y="432000"/>
            <a:ext cx="11040000" cy="5994000"/>
          </a:xfrm>
          <a:prstGeom prst="rect">
            <a:avLst/>
          </a:prstGeom>
          <a:solidFill>
            <a:srgbClr val="002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1" name="Kapitola kruh žlutý">
            <a:extLst>
              <a:ext uri="{FF2B5EF4-FFF2-40B4-BE49-F238E27FC236}">
                <a16:creationId xmlns:a16="http://schemas.microsoft.com/office/drawing/2014/main" id="{33DE3FC4-C3A6-45F8-9A7F-EADB3297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33" y="2394942"/>
            <a:ext cx="3428207" cy="3179070"/>
          </a:xfrm>
          <a:prstGeom prst="rect">
            <a:avLst/>
          </a:prstGeom>
        </p:spPr>
      </p:pic>
      <p:sp>
        <p:nvSpPr>
          <p:cNvPr id="12" name="Podklad pod nadpisem žlutý">
            <a:extLst>
              <a:ext uri="{FF2B5EF4-FFF2-40B4-BE49-F238E27FC236}">
                <a16:creationId xmlns:a16="http://schemas.microsoft.com/office/drawing/2014/main" id="{09600A39-CD7D-40AF-8C6C-7009402A4ACB}"/>
              </a:ext>
            </a:extLst>
          </p:cNvPr>
          <p:cNvSpPr/>
          <p:nvPr userDrawn="1"/>
        </p:nvSpPr>
        <p:spPr>
          <a:xfrm>
            <a:off x="575043" y="431286"/>
            <a:ext cx="7430400" cy="3027600"/>
          </a:xfrm>
          <a:prstGeom prst="rect">
            <a:avLst/>
          </a:prstGeom>
          <a:solidFill>
            <a:srgbClr val="C9D417"/>
          </a:solidFill>
          <a:ln>
            <a:solidFill>
              <a:srgbClr val="C9D4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840" y="430572"/>
            <a:ext cx="7430400" cy="3027600"/>
          </a:xfrm>
          <a:solidFill>
            <a:srgbClr val="C9D417">
              <a:alpha val="0"/>
            </a:srgbClr>
          </a:solidFill>
        </p:spPr>
        <p:txBody>
          <a:bodyPr lIns="432000" tIns="360000" rIns="144000" anchor="t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8" name="Bílý rám">
            <a:extLst>
              <a:ext uri="{FF2B5EF4-FFF2-40B4-BE49-F238E27FC236}">
                <a16:creationId xmlns:a16="http://schemas.microsoft.com/office/drawing/2014/main" id="{D86AC863-739E-461B-99D4-AAE9D02CE856}"/>
              </a:ext>
            </a:extLst>
          </p:cNvPr>
          <p:cNvGrpSpPr/>
          <p:nvPr userDrawn="1"/>
        </p:nvGrpSpPr>
        <p:grpSpPr>
          <a:xfrm>
            <a:off x="-479" y="0"/>
            <a:ext cx="12192957" cy="6858000"/>
            <a:chOff x="-359" y="0"/>
            <a:chExt cx="9144718" cy="6858000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4E8FFCA-23E5-4ED2-9267-84D5FBFE16ED}"/>
                </a:ext>
              </a:extLst>
            </p:cNvPr>
            <p:cNvSpPr/>
            <p:nvPr userDrawn="1"/>
          </p:nvSpPr>
          <p:spPr>
            <a:xfrm>
              <a:off x="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17A5CD8-09CE-40FF-A95A-98E1D35916DE}"/>
                </a:ext>
              </a:extLst>
            </p:cNvPr>
            <p:cNvSpPr/>
            <p:nvPr userDrawn="1"/>
          </p:nvSpPr>
          <p:spPr>
            <a:xfrm>
              <a:off x="8712000" y="0"/>
              <a:ext cx="43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43598FA-B018-4F3D-8A92-2167E57802B5}"/>
                </a:ext>
              </a:extLst>
            </p:cNvPr>
            <p:cNvSpPr/>
            <p:nvPr userDrawn="1"/>
          </p:nvSpPr>
          <p:spPr>
            <a:xfrm>
              <a:off x="-359" y="0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ACD0021-3556-4A8A-9360-21240ACDEB30}"/>
                </a:ext>
              </a:extLst>
            </p:cNvPr>
            <p:cNvSpPr/>
            <p:nvPr userDrawn="1"/>
          </p:nvSpPr>
          <p:spPr>
            <a:xfrm>
              <a:off x="0" y="6427428"/>
              <a:ext cx="9144359" cy="43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</p:grp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01A04CEB-C15E-47AA-9809-BB6345603B87}"/>
              </a:ext>
            </a:extLst>
          </p:cNvPr>
          <p:cNvCxnSpPr/>
          <p:nvPr userDrawn="1"/>
        </p:nvCxnSpPr>
        <p:spPr>
          <a:xfrm>
            <a:off x="1152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5B2135BE-FC20-43E2-BE89-A3E19E09A289}"/>
              </a:ext>
            </a:extLst>
          </p:cNvPr>
          <p:cNvCxnSpPr/>
          <p:nvPr userDrawn="1"/>
        </p:nvCxnSpPr>
        <p:spPr>
          <a:xfrm>
            <a:off x="0" y="11592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788CF87F-704D-438A-B6EC-9E67353B60B4}"/>
              </a:ext>
            </a:extLst>
          </p:cNvPr>
          <p:cNvCxnSpPr/>
          <p:nvPr userDrawn="1"/>
        </p:nvCxnSpPr>
        <p:spPr>
          <a:xfrm>
            <a:off x="0" y="298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CAD2B14D-5F8D-45DF-A75A-C86510F4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AF47D0E8-25D2-4529-B3F2-4E4BAF3B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29C95F39-E45C-4C05-B511-6C2DF8CD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0155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1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177F18-B411-4EC0-BB9E-FC2490FC66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A308D-7155-4013-8D52-06DC350A6C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AFF3745-EA22-4FCD-8712-6A19886BFA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9BA7CFC7-717A-DCDD-DDC6-91FA3DB28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64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Zástupný symbol obrázku 4">
            <a:extLst>
              <a:ext uri="{FF2B5EF4-FFF2-40B4-BE49-F238E27FC236}">
                <a16:creationId xmlns:a16="http://schemas.microsoft.com/office/drawing/2014/main" id="{B8D3EBFE-8960-45BC-AE17-5170B0B24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4004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F07D6308-11AD-4A8B-BF50-40A47D21AE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999" y="2160000"/>
            <a:ext cx="5232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622823-8814-4A95-A9EC-2DF9943244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845C02-A0F2-479D-B609-940F1AEF9F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6E6F50DA-ACC8-47BC-B16A-6A4BE035FB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29C83E75-C054-459F-0016-C965A9410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85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(priorita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modrý pod nadpisem">
            <a:extLst>
              <a:ext uri="{FF2B5EF4-FFF2-40B4-BE49-F238E27FC236}">
                <a16:creationId xmlns:a16="http://schemas.microsoft.com/office/drawing/2014/main" id="{28B21C4F-E238-44A5-BBF6-4B9D0A776A4B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zelený malý">
            <a:extLst>
              <a:ext uri="{FF2B5EF4-FFF2-40B4-BE49-F238E27FC236}">
                <a16:creationId xmlns:a16="http://schemas.microsoft.com/office/drawing/2014/main" id="{AF1233DF-9B04-45B0-A1A4-FC6B5EC367EB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54FCAE-D0A9-43D6-9999-5B514BAC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1BAAB9-3C94-4504-A3C2-8065D019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11EC110-D57D-453D-8C09-A4BBB35F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Kruh OSA1 tyrkysový">
            <a:extLst>
              <a:ext uri="{FF2B5EF4-FFF2-40B4-BE49-F238E27FC236}">
                <a16:creationId xmlns:a16="http://schemas.microsoft.com/office/drawing/2014/main" id="{92E8C991-2189-7D2D-07BF-7D3ADC8D4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2062" y="647998"/>
            <a:ext cx="89936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4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78432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349055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34524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22971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005405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57007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0887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E2CC0-22FA-45FE-A582-D338BD83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21A47B-3E3C-436C-B379-00275E3A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875CD5-5C32-4695-8CEB-E62BC84A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4081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7047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79358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7972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59997"/>
            <a:ext cx="5232000" cy="4266003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2993A2-6E62-4BE4-87C5-1ECE9E85C6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4000" y="2159996"/>
            <a:ext cx="5232000" cy="4266003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E18459-BE88-48C0-9751-BEDAE6839D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E175AC-08F4-498A-A61E-4A62E1DB85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C075DC-1B46-4AA5-ADA0-894749F5A4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61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160000"/>
            <a:ext cx="4944000" cy="4266000"/>
          </a:xfrm>
        </p:spPr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  <a:lvl4pPr>
              <a:spcBef>
                <a:spcPts val="500"/>
              </a:spcBef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5455081-29B0-401B-8500-750F9658F8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160000"/>
            <a:ext cx="552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B22781-36B7-4B25-B72D-1023FD0AD6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F644A7-B25E-4995-A7E7-390EA071B9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BA73B5-3B98-4661-959B-A983F836A5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36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5455081-29B0-401B-8500-750F9658F8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2160000"/>
            <a:ext cx="11040000" cy="4266000"/>
          </a:xfrm>
        </p:spPr>
        <p:txBody>
          <a:bodyPr lIns="0" tIns="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94AFF9-638B-455D-87BB-F0C58D2D6B6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3449FE-EB75-4C6F-9AC3-E972EC1D8C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00027-E506-411D-8AFD-DF019F85CF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40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modrý pod nadpisem">
            <a:extLst>
              <a:ext uri="{FF2B5EF4-FFF2-40B4-BE49-F238E27FC236}">
                <a16:creationId xmlns:a16="http://schemas.microsoft.com/office/drawing/2014/main" id="{BEBC178C-2888-4222-8CD7-CE9CFA8319B7}"/>
              </a:ext>
            </a:extLst>
          </p:cNvPr>
          <p:cNvSpPr/>
          <p:nvPr userDrawn="1"/>
        </p:nvSpPr>
        <p:spPr>
          <a:xfrm>
            <a:off x="575999" y="431999"/>
            <a:ext cx="11039996" cy="1332000"/>
          </a:xfrm>
          <a:prstGeom prst="rect">
            <a:avLst/>
          </a:prstGeom>
          <a:solidFill>
            <a:srgbClr val="002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žlutý malý">
            <a:extLst>
              <a:ext uri="{FF2B5EF4-FFF2-40B4-BE49-F238E27FC236}">
                <a16:creationId xmlns:a16="http://schemas.microsoft.com/office/drawing/2014/main" id="{AA08E7F5-E4B0-4F54-BF36-75D2D62FE566}"/>
              </a:ext>
            </a:extLst>
          </p:cNvPr>
          <p:cNvSpPr/>
          <p:nvPr userDrawn="1"/>
        </p:nvSpPr>
        <p:spPr>
          <a:xfrm>
            <a:off x="11303996" y="431998"/>
            <a:ext cx="312000" cy="1332000"/>
          </a:xfrm>
          <a:prstGeom prst="rect">
            <a:avLst/>
          </a:prstGeom>
          <a:solidFill>
            <a:srgbClr val="C9D4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9" name="Kruh žlutý modré pozadí" hidden="1">
            <a:extLst>
              <a:ext uri="{FF2B5EF4-FFF2-40B4-BE49-F238E27FC236}">
                <a16:creationId xmlns:a16="http://schemas.microsoft.com/office/drawing/2014/main" id="{60A34BA6-F209-41E7-9B75-E0DE4331E2B8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40214"/>
            <a:ext cx="1487427" cy="1115570"/>
          </a:xfrm>
          <a:prstGeom prst="rect">
            <a:avLst/>
          </a:prstGeom>
        </p:spPr>
      </p:pic>
      <p:pic>
        <p:nvPicPr>
          <p:cNvPr id="10" name="Kruh žlutý">
            <a:extLst>
              <a:ext uri="{FF2B5EF4-FFF2-40B4-BE49-F238E27FC236}">
                <a16:creationId xmlns:a16="http://schemas.microsoft.com/office/drawing/2014/main" id="{5F1317D2-E7CE-4216-92BA-7A7F60C01B0E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40213"/>
            <a:ext cx="1108799" cy="11155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7487" y="431999"/>
            <a:ext cx="9110335" cy="133200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159997"/>
            <a:ext cx="11040000" cy="4266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00" y="6426000"/>
            <a:ext cx="1872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6A17121-1A2E-40E5-9CBF-6DC45F065D12}" type="datetimeFigureOut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5999" y="6426000"/>
            <a:ext cx="720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44000" y="6426000"/>
            <a:ext cx="1872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fld id="{F560E15E-F4A6-43FA-8616-4132254B35B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 hidden="1">
            <a:extLst>
              <a:ext uri="{FF2B5EF4-FFF2-40B4-BE49-F238E27FC236}">
                <a16:creationId xmlns:a16="http://schemas.microsoft.com/office/drawing/2014/main" id="{9D742A61-1D13-45A6-A88C-2EC782B865DC}"/>
              </a:ext>
            </a:extLst>
          </p:cNvPr>
          <p:cNvCxnSpPr/>
          <p:nvPr userDrawn="1"/>
        </p:nvCxnSpPr>
        <p:spPr>
          <a:xfrm>
            <a:off x="576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 hidden="1">
            <a:extLst>
              <a:ext uri="{FF2B5EF4-FFF2-40B4-BE49-F238E27FC236}">
                <a16:creationId xmlns:a16="http://schemas.microsoft.com/office/drawing/2014/main" id="{28B69BC5-2175-46D1-8681-1D56B8404A0A}"/>
              </a:ext>
            </a:extLst>
          </p:cNvPr>
          <p:cNvCxnSpPr/>
          <p:nvPr userDrawn="1"/>
        </p:nvCxnSpPr>
        <p:spPr>
          <a:xfrm>
            <a:off x="11616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 hidden="1">
            <a:extLst>
              <a:ext uri="{FF2B5EF4-FFF2-40B4-BE49-F238E27FC236}">
                <a16:creationId xmlns:a16="http://schemas.microsoft.com/office/drawing/2014/main" id="{E4D7B208-DDE8-4E51-8569-48D3852242A5}"/>
              </a:ext>
            </a:extLst>
          </p:cNvPr>
          <p:cNvCxnSpPr/>
          <p:nvPr userDrawn="1"/>
        </p:nvCxnSpPr>
        <p:spPr>
          <a:xfrm>
            <a:off x="0" y="432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A6620084-B6E8-4B5A-8D50-5C851BCD75CE}"/>
              </a:ext>
            </a:extLst>
          </p:cNvPr>
          <p:cNvCxnSpPr/>
          <p:nvPr userDrawn="1"/>
        </p:nvCxnSpPr>
        <p:spPr>
          <a:xfrm>
            <a:off x="0" y="1764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 hidden="1">
            <a:extLst>
              <a:ext uri="{FF2B5EF4-FFF2-40B4-BE49-F238E27FC236}">
                <a16:creationId xmlns:a16="http://schemas.microsoft.com/office/drawing/2014/main" id="{EE793F4C-3F39-40BC-A0F6-473BB23B6532}"/>
              </a:ext>
            </a:extLst>
          </p:cNvPr>
          <p:cNvCxnSpPr/>
          <p:nvPr userDrawn="1"/>
        </p:nvCxnSpPr>
        <p:spPr>
          <a:xfrm>
            <a:off x="0" y="64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4382475F-C424-409A-97E0-9F0991E0D520}"/>
              </a:ext>
            </a:extLst>
          </p:cNvPr>
          <p:cNvCxnSpPr/>
          <p:nvPr userDrawn="1"/>
        </p:nvCxnSpPr>
        <p:spPr>
          <a:xfrm>
            <a:off x="0" y="2160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E08BC050-6912-4DA6-9BAE-1DFBBFB11E47}"/>
              </a:ext>
            </a:extLst>
          </p:cNvPr>
          <p:cNvCxnSpPr/>
          <p:nvPr userDrawn="1"/>
        </p:nvCxnSpPr>
        <p:spPr>
          <a:xfrm>
            <a:off x="24336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 hidden="1">
            <a:extLst>
              <a:ext uri="{FF2B5EF4-FFF2-40B4-BE49-F238E27FC236}">
                <a16:creationId xmlns:a16="http://schemas.microsoft.com/office/drawing/2014/main" id="{04836462-3D87-4FC4-9F1F-0DF7CD42B651}"/>
              </a:ext>
            </a:extLst>
          </p:cNvPr>
          <p:cNvCxnSpPr/>
          <p:nvPr userDrawn="1"/>
        </p:nvCxnSpPr>
        <p:spPr>
          <a:xfrm>
            <a:off x="768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 hidden="1">
            <a:extLst>
              <a:ext uri="{FF2B5EF4-FFF2-40B4-BE49-F238E27FC236}">
                <a16:creationId xmlns:a16="http://schemas.microsoft.com/office/drawing/2014/main" id="{93F834A8-9D68-4945-9BFD-74CDC7C34B96}"/>
              </a:ext>
            </a:extLst>
          </p:cNvPr>
          <p:cNvCxnSpPr/>
          <p:nvPr userDrawn="1"/>
        </p:nvCxnSpPr>
        <p:spPr>
          <a:xfrm>
            <a:off x="120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 hidden="1">
            <a:extLst>
              <a:ext uri="{FF2B5EF4-FFF2-40B4-BE49-F238E27FC236}">
                <a16:creationId xmlns:a16="http://schemas.microsoft.com/office/drawing/2014/main" id="{4FD96091-26E8-455A-8555-97ED26C266A7}"/>
              </a:ext>
            </a:extLst>
          </p:cNvPr>
          <p:cNvCxnSpPr/>
          <p:nvPr userDrawn="1"/>
        </p:nvCxnSpPr>
        <p:spPr>
          <a:xfrm>
            <a:off x="0" y="25560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 hidden="1">
            <a:extLst>
              <a:ext uri="{FF2B5EF4-FFF2-40B4-BE49-F238E27FC236}">
                <a16:creationId xmlns:a16="http://schemas.microsoft.com/office/drawing/2014/main" id="{A0482118-514E-4D52-A900-B84FE6FB329A}"/>
              </a:ext>
            </a:extLst>
          </p:cNvPr>
          <p:cNvCxnSpPr/>
          <p:nvPr userDrawn="1"/>
        </p:nvCxnSpPr>
        <p:spPr>
          <a:xfrm>
            <a:off x="0" y="4136400"/>
            <a:ext cx="12192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92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726" r:id="rId3"/>
    <p:sldLayoutId id="2147483668" r:id="rId4"/>
    <p:sldLayoutId id="2147483671" r:id="rId5"/>
    <p:sldLayoutId id="2147483662" r:id="rId6"/>
    <p:sldLayoutId id="2147483669" r:id="rId7"/>
    <p:sldLayoutId id="2147483670" r:id="rId8"/>
    <p:sldLayoutId id="2147483680" r:id="rId9"/>
    <p:sldLayoutId id="2147483685" r:id="rId10"/>
    <p:sldLayoutId id="2147483666" r:id="rId11"/>
    <p:sldLayoutId id="2147483682" r:id="rId12"/>
    <p:sldLayoutId id="2147483672" r:id="rId13"/>
    <p:sldLayoutId id="2147483720" r:id="rId14"/>
    <p:sldLayoutId id="2147483676" r:id="rId15"/>
    <p:sldLayoutId id="2147483683" r:id="rId16"/>
    <p:sldLayoutId id="2147483684" r:id="rId17"/>
    <p:sldLayoutId id="2147483686" r:id="rId18"/>
    <p:sldLayoutId id="2147483687" r:id="rId19"/>
    <p:sldLayoutId id="2147483688" r:id="rId20"/>
    <p:sldLayoutId id="2147483673" r:id="rId21"/>
    <p:sldLayoutId id="2147483721" r:id="rId22"/>
    <p:sldLayoutId id="214748367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74" r:id="rId29"/>
    <p:sldLayoutId id="2147483722" r:id="rId30"/>
    <p:sldLayoutId id="2147483677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23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24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8000" indent="-324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14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14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datum 15">
            <a:extLst>
              <a:ext uri="{FF2B5EF4-FFF2-40B4-BE49-F238E27FC236}">
                <a16:creationId xmlns:a16="http://schemas.microsoft.com/office/drawing/2014/main" id="{75B63145-91E9-46E7-AC0E-58AFAC31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1DF8-C27F-40E8-AB42-D20B1CA07CDD}" type="datetime1">
              <a:rPr lang="cs-CZ" smtClean="0"/>
              <a:pPr/>
              <a:t>04.02.2025</a:t>
            </a:fld>
            <a:endParaRPr lang="cs-CZ" dirty="0"/>
          </a:p>
        </p:txBody>
      </p:sp>
      <p:sp>
        <p:nvSpPr>
          <p:cNvPr id="14" name="Podnadpis 13">
            <a:extLst>
              <a:ext uri="{FF2B5EF4-FFF2-40B4-BE49-F238E27FC236}">
                <a16:creationId xmlns:a16="http://schemas.microsoft.com/office/drawing/2014/main" id="{AF2E8536-CA8A-490C-86A2-5C6E88E08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581925"/>
            <a:ext cx="9887983" cy="288000"/>
          </a:xfrm>
        </p:spPr>
        <p:txBody>
          <a:bodyPr/>
          <a:lstStyle/>
          <a:p>
            <a:r>
              <a:rPr lang="cs-CZ" dirty="0"/>
              <a:t>Ing. Monika Chotová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B77F640C-225A-43DE-ABBA-D04EC3E7E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Klíčové podmínky výzvy</a:t>
            </a:r>
            <a:br>
              <a:rPr lang="cs-CZ" dirty="0"/>
            </a:br>
            <a:r>
              <a:rPr lang="cs-CZ" dirty="0"/>
              <a:t>Renovace Brownfieldů </a:t>
            </a:r>
            <a:br>
              <a:rPr lang="cs-CZ" dirty="0"/>
            </a:br>
            <a:r>
              <a:rPr lang="cs-CZ" dirty="0"/>
              <a:t>pro cestovní ruch – výzva I.</a:t>
            </a:r>
          </a:p>
        </p:txBody>
      </p:sp>
    </p:spTree>
    <p:extLst>
      <p:ext uri="{BB962C8B-B14F-4D97-AF65-F5344CB8AC3E}">
        <p14:creationId xmlns:p14="http://schemas.microsoft.com/office/powerpoint/2010/main" val="76176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5519" y="690364"/>
            <a:ext cx="5227043" cy="451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42"/>
              </a:lnSpc>
            </a:pPr>
            <a:r>
              <a:rPr lang="en-US" sz="2833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Modelový příklad pro aktivitu a</a:t>
            </a:r>
            <a:endParaRPr lang="en-US" sz="2833" dirty="0"/>
          </a:p>
        </p:txBody>
      </p:sp>
      <p:sp>
        <p:nvSpPr>
          <p:cNvPr id="4" name="Text 1"/>
          <p:cNvSpPr/>
          <p:nvPr/>
        </p:nvSpPr>
        <p:spPr>
          <a:xfrm>
            <a:off x="505520" y="1358404"/>
            <a:ext cx="6608961" cy="138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Popis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: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Žadatelem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o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dotaci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společnost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ABC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s.r.o.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která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malým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podnikem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Cílem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revitalizace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brownfieldů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 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Českém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Krumlově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Projekt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zahrnuje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demolici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nevyužívaných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staveb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výstavbu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nových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objektů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ubytování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stravování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Součástí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také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wellness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zařízení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které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rozšiřovat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služby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hotelu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Hotel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disponovat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25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dvoulůžkovými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pokoji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10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apartmány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Tento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zvýší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atraktivitu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regionu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turisty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přispěje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k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ekonomickému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rozvoji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vytvoří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nové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pracovní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příležitosti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.​​</a:t>
            </a:r>
            <a:endParaRPr lang="en-US" sz="1125" dirty="0"/>
          </a:p>
        </p:txBody>
      </p:sp>
      <p:sp>
        <p:nvSpPr>
          <p:cNvPr id="5" name="Text 2"/>
          <p:cNvSpPr/>
          <p:nvPr/>
        </p:nvSpPr>
        <p:spPr>
          <a:xfrm>
            <a:off x="505520" y="2907308"/>
            <a:ext cx="6608961" cy="138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Kromě dlouhodobého hmotného majetku, kterým je zejména renovace stavby, budou pořizovány také výdaje na doplňkové technologické vybavení renovovaných budov, např. gastro vybavení kuchyně a bazénová technologie. Součástí hotelu bude také konferenční místnost. V těsné blízkosti hotelu a restaurace bude vybudováno parkoviště, které bude mít kapacitu 50 parkovacích míst. Restaurace bude mít kapacitu 100 míst k sezení. Bude pořízeno také technologické vybavení, konkrétně profesionální gastro zařízení.</a:t>
            </a:r>
            <a:endParaRPr lang="en-US" sz="1125" dirty="0"/>
          </a:p>
        </p:txBody>
      </p:sp>
      <p:sp>
        <p:nvSpPr>
          <p:cNvPr id="6" name="Text 3"/>
          <p:cNvSpPr/>
          <p:nvPr/>
        </p:nvSpPr>
        <p:spPr>
          <a:xfrm>
            <a:off x="505520" y="4456212"/>
            <a:ext cx="6608961" cy="231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150 mil.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Míra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dle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GBER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35 %.</a:t>
            </a:r>
            <a:endParaRPr lang="en-US" sz="1125" dirty="0"/>
          </a:p>
        </p:txBody>
      </p:sp>
      <p:sp>
        <p:nvSpPr>
          <p:cNvPr id="7" name="Text 4"/>
          <p:cNvSpPr/>
          <p:nvPr/>
        </p:nvSpPr>
        <p:spPr>
          <a:xfrm>
            <a:off x="505520" y="4849714"/>
            <a:ext cx="6608961" cy="462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uplatňovat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projektovou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dokumentaci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inženýrskou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činnost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de minimis. Pro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tyto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uplatňována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míra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45 %. </a:t>
            </a:r>
            <a:endParaRPr lang="en-US" sz="1125" dirty="0"/>
          </a:p>
        </p:txBody>
      </p:sp>
      <p:sp>
        <p:nvSpPr>
          <p:cNvPr id="8" name="Text 5"/>
          <p:cNvSpPr/>
          <p:nvPr/>
        </p:nvSpPr>
        <p:spPr>
          <a:xfrm>
            <a:off x="505520" y="5474295"/>
            <a:ext cx="6608961" cy="693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Celková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užitná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plocha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před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realizací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740 m2, po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realizaci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1 475 m2.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Obestavěný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prostor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8 850 m3.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ve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výši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123,9 mi.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(14 000 x 8 850).</a:t>
            </a:r>
            <a:endParaRPr lang="en-US" sz="11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9056" y="841276"/>
            <a:ext cx="5593656" cy="481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Modelový příklad pro aktivitu b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39056" y="1553568"/>
            <a:ext cx="6541889" cy="985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Popis projektu: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Žadatelem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o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dotaci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společnost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XYZ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a.s.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která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středním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podnikem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Cílem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obnova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historické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budovy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registrované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jako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kulturní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památka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její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adaptace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muzeum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galerii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Moravskoslezském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kraji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Kapacita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muzea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180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účastníků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Součástí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vybudování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35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parkovacích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míst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Tento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přispěje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k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obnovení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historické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kulturní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památky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zvýšení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turistické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atraktivity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regionu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cs-CZ" sz="1208" dirty="0">
              <a:solidFill>
                <a:srgbClr val="002E60"/>
              </a:solidFill>
              <a:latin typeface="Nunito Sans" pitchFamily="34" charset="0"/>
              <a:ea typeface="Nunito Sans" pitchFamily="34" charset="-122"/>
              <a:cs typeface="Nunito Sans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9056" y="2935906"/>
            <a:ext cx="6541889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80 mil.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Míra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dle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GBER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60 %.</a:t>
            </a:r>
            <a:endParaRPr lang="en-US" sz="1208" dirty="0"/>
          </a:p>
        </p:txBody>
      </p:sp>
      <p:sp>
        <p:nvSpPr>
          <p:cNvPr id="6" name="Text 3"/>
          <p:cNvSpPr/>
          <p:nvPr/>
        </p:nvSpPr>
        <p:spPr>
          <a:xfrm>
            <a:off x="539056" y="3355601"/>
            <a:ext cx="6541889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uplatňovat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také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pořízení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projektové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dokumentace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průkazu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energetické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náročnosti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budov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de minimis. Pro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tyto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uplatňována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míra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podpory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45 %. </a:t>
            </a:r>
            <a:endParaRPr lang="en-US" sz="1208" dirty="0"/>
          </a:p>
        </p:txBody>
      </p:sp>
      <p:sp>
        <p:nvSpPr>
          <p:cNvPr id="7" name="Text 4"/>
          <p:cNvSpPr/>
          <p:nvPr/>
        </p:nvSpPr>
        <p:spPr>
          <a:xfrm>
            <a:off x="539056" y="4268215"/>
            <a:ext cx="6541889" cy="1971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Celková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užitná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plocha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před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realizací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je 200 m2, po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realizaci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450 m2.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Obestavěný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prostor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2 700 m3. 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zařazeny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mezi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náklady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navýšení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původní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plochy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o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maximálně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100 %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původního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stavu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objektu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kráceny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poměru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odpovídajícímu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maximálnímu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možnému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b="1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navýšení</a:t>
            </a:r>
            <a:r>
              <a:rPr lang="en-US" sz="120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400 / 450 = 0,89.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vynásobené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tímto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podílem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(71,2 mil.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)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však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vyšší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než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max.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možné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dané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limitem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14 000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/m3.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Celkové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jsou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ve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výši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37,8 mi. </a:t>
            </a:r>
            <a:r>
              <a:rPr lang="en-US" sz="1208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Kč</a:t>
            </a:r>
            <a:r>
              <a:rPr lang="en-US" sz="120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(14 000 x 2 700).</a:t>
            </a:r>
            <a:endParaRPr lang="en-US" sz="1208" dirty="0"/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8FD035C8-96F2-EAA0-46D0-89E679A8AB70}"/>
              </a:ext>
            </a:extLst>
          </p:cNvPr>
          <p:cNvSpPr/>
          <p:nvPr/>
        </p:nvSpPr>
        <p:spPr>
          <a:xfrm>
            <a:off x="539056" y="6178870"/>
            <a:ext cx="6541889" cy="4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 cílové hodnoty indikátoru žadatel uvede celkovou užitnou plochu po realizaci projektu, tj. 450 m2.</a:t>
            </a:r>
            <a:endParaRPr lang="en-US" sz="11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35442-5FA3-AAA7-028B-454F79EE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F30AA0C-F8D1-8DA9-D1CD-03525DB362B5}"/>
              </a:ext>
            </a:extLst>
          </p:cNvPr>
          <p:cNvSpPr/>
          <p:nvPr/>
        </p:nvSpPr>
        <p:spPr>
          <a:xfrm>
            <a:off x="600273" y="471587"/>
            <a:ext cx="4659015" cy="535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cs-CZ" sz="3375" b="1" dirty="0">
                <a:solidFill>
                  <a:srgbClr val="000000"/>
                </a:solidFill>
                <a:latin typeface="Nunito Sans Bold" pitchFamily="34" charset="0"/>
              </a:rPr>
              <a:t>FAQ</a:t>
            </a:r>
            <a:endParaRPr lang="en-US" sz="3375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E3BD52C-D898-53B2-DA46-CDA55523E53E}"/>
              </a:ext>
            </a:extLst>
          </p:cNvPr>
          <p:cNvSpPr/>
          <p:nvPr/>
        </p:nvSpPr>
        <p:spPr>
          <a:xfrm>
            <a:off x="4073525" y="1299791"/>
            <a:ext cx="2217341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endParaRPr lang="en-US" sz="1667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FE3F162-B128-9A7A-B6A2-3A749B1435AD}"/>
              </a:ext>
            </a:extLst>
          </p:cNvPr>
          <p:cNvSpPr/>
          <p:nvPr/>
        </p:nvSpPr>
        <p:spPr>
          <a:xfrm>
            <a:off x="4073525" y="1670671"/>
            <a:ext cx="2768402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Char char="•"/>
            </a:pPr>
            <a:endParaRPr lang="en-US" sz="1333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B320B0D8-6CBD-8D73-2A37-3D88977D89E3}"/>
              </a:ext>
            </a:extLst>
          </p:cNvPr>
          <p:cNvSpPr/>
          <p:nvPr/>
        </p:nvSpPr>
        <p:spPr>
          <a:xfrm>
            <a:off x="4073525" y="2005137"/>
            <a:ext cx="2768402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Char char="•"/>
            </a:pPr>
            <a:endParaRPr lang="en-US" sz="1333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A941331F-A03C-5142-092B-0A53F6290C80}"/>
              </a:ext>
            </a:extLst>
          </p:cNvPr>
          <p:cNvSpPr/>
          <p:nvPr/>
        </p:nvSpPr>
        <p:spPr>
          <a:xfrm>
            <a:off x="4073525" y="2614043"/>
            <a:ext cx="2768402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  <a:buSzPct val="100000"/>
            </a:pPr>
            <a:endParaRPr lang="en-US" sz="1333" dirty="0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D8A81B8F-1962-F665-1DD0-0A99FA42EF28}"/>
              </a:ext>
            </a:extLst>
          </p:cNvPr>
          <p:cNvSpPr/>
          <p:nvPr/>
        </p:nvSpPr>
        <p:spPr>
          <a:xfrm>
            <a:off x="600274" y="1245246"/>
            <a:ext cx="11085127" cy="1765578"/>
          </a:xfrm>
          <a:prstGeom prst="roundRect">
            <a:avLst>
              <a:gd name="adj" fmla="val 3738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B7231513-CFF4-5824-396C-39E55BA8DFAB}"/>
              </a:ext>
            </a:extLst>
          </p:cNvPr>
          <p:cNvSpPr/>
          <p:nvPr/>
        </p:nvSpPr>
        <p:spPr>
          <a:xfrm>
            <a:off x="749351" y="1369603"/>
            <a:ext cx="2143819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cs-CZ" sz="1667" b="1" dirty="0">
                <a:solidFill>
                  <a:srgbClr val="002E60"/>
                </a:solidFill>
                <a:latin typeface="Nunito Sans Bold" pitchFamily="34" charset="0"/>
              </a:rPr>
              <a:t>Seznam otázek a odpovědí</a:t>
            </a:r>
            <a:endParaRPr lang="en-US" sz="1667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69D60BA-7DE7-15A1-AD9D-AB363A457A94}"/>
              </a:ext>
            </a:extLst>
          </p:cNvPr>
          <p:cNvSpPr/>
          <p:nvPr/>
        </p:nvSpPr>
        <p:spPr>
          <a:xfrm>
            <a:off x="741462" y="1771479"/>
            <a:ext cx="10546435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cs-CZ" sz="1333" dirty="0">
                <a:solidFill>
                  <a:srgbClr val="002E60"/>
                </a:solidFill>
                <a:latin typeface="Nunito Sans" pitchFamily="34" charset="0"/>
              </a:rPr>
              <a:t>Do 7. 2. 2025 bude zveřejněn dokument FAQ na apiagentura.gov.cz v sekci výzvy, ve kterém budou k dispozici často kladené otázky a odpovědi na ně. </a:t>
            </a:r>
            <a:endParaRPr lang="en-US" sz="1333" dirty="0"/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526B7DFA-28C9-0578-5A5A-F4572F858822}"/>
              </a:ext>
            </a:extLst>
          </p:cNvPr>
          <p:cNvSpPr/>
          <p:nvPr/>
        </p:nvSpPr>
        <p:spPr>
          <a:xfrm>
            <a:off x="741462" y="2461946"/>
            <a:ext cx="6063853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cs-CZ" sz="1333" dirty="0">
                <a:solidFill>
                  <a:srgbClr val="002E60"/>
                </a:solidFill>
                <a:latin typeface="Nunito Sans" pitchFamily="34" charset="0"/>
              </a:rPr>
              <a:t>FAQ dokument bude pravidelně aktualizován, aby reflektoval nové otázky.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268126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B1996C7-2402-4A25-81E5-D4A988517C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monika.chotova@apiagentura.gov.cz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© Agentura pro podnikání a inovace, 2022</a:t>
            </a:r>
          </a:p>
        </p:txBody>
      </p:sp>
    </p:spTree>
    <p:extLst>
      <p:ext uri="{BB962C8B-B14F-4D97-AF65-F5344CB8AC3E}">
        <p14:creationId xmlns:p14="http://schemas.microsoft.com/office/powerpoint/2010/main" val="334278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97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273" y="471587"/>
            <a:ext cx="4659015" cy="535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Jaké je zaměření výzvy?</a:t>
            </a:r>
            <a:endParaRPr lang="en-US" sz="3375" dirty="0"/>
          </a:p>
        </p:txBody>
      </p:sp>
      <p:sp>
        <p:nvSpPr>
          <p:cNvPr id="4" name="Shape 1"/>
          <p:cNvSpPr/>
          <p:nvPr/>
        </p:nvSpPr>
        <p:spPr>
          <a:xfrm>
            <a:off x="600273" y="1121991"/>
            <a:ext cx="3124002" cy="3450102"/>
          </a:xfrm>
          <a:prstGeom prst="roundRect">
            <a:avLst>
              <a:gd name="adj" fmla="val 2381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5" name="Text 2"/>
          <p:cNvSpPr/>
          <p:nvPr/>
        </p:nvSpPr>
        <p:spPr>
          <a:xfrm>
            <a:off x="778074" y="1299791"/>
            <a:ext cx="2143819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cs-CZ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Zaměření výzvy</a:t>
            </a:r>
            <a:endParaRPr lang="en-US" sz="1667" dirty="0"/>
          </a:p>
        </p:txBody>
      </p:sp>
      <p:sp>
        <p:nvSpPr>
          <p:cNvPr id="6" name="Text 3"/>
          <p:cNvSpPr/>
          <p:nvPr/>
        </p:nvSpPr>
        <p:spPr>
          <a:xfrm>
            <a:off x="778073" y="1670670"/>
            <a:ext cx="2768402" cy="1758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Výzva se zaměřuje na </a:t>
            </a:r>
            <a:r>
              <a:rPr lang="en-US" sz="1333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malé a střední podniky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při renovaci zastaralých a technicky nevyhovujících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budov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zařazených </a:t>
            </a:r>
          </a:p>
          <a:p>
            <a:pPr>
              <a:lnSpc>
                <a:spcPts val="2125"/>
              </a:lnSpc>
            </a:pPr>
            <a:r>
              <a:rPr lang="cs-CZ" sz="1333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 kategorii brownfield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nebo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jejich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nahrazení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novými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budovami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cs-CZ" sz="1333" dirty="0">
              <a:solidFill>
                <a:srgbClr val="002E60"/>
              </a:solidFill>
              <a:latin typeface="Nunito Sans" pitchFamily="34" charset="0"/>
              <a:ea typeface="Nunito Sans" pitchFamily="34" charset="-122"/>
              <a:cs typeface="Nunito Sans" pitchFamily="34" charset="-120"/>
            </a:endParaRPr>
          </a:p>
          <a:p>
            <a:pPr>
              <a:lnSpc>
                <a:spcPts val="2125"/>
              </a:lnSpc>
            </a:pPr>
            <a:endParaRPr lang="en-US" sz="1333" dirty="0"/>
          </a:p>
        </p:txBody>
      </p:sp>
      <p:sp>
        <p:nvSpPr>
          <p:cNvPr id="7" name="Text 4"/>
          <p:cNvSpPr/>
          <p:nvPr/>
        </p:nvSpPr>
        <p:spPr>
          <a:xfrm>
            <a:off x="778073" y="3288506"/>
            <a:ext cx="2768402" cy="82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endParaRPr lang="en-US" sz="1333" dirty="0"/>
          </a:p>
        </p:txBody>
      </p:sp>
      <p:sp>
        <p:nvSpPr>
          <p:cNvPr id="8" name="Shape 5"/>
          <p:cNvSpPr/>
          <p:nvPr/>
        </p:nvSpPr>
        <p:spPr>
          <a:xfrm>
            <a:off x="3895725" y="1121990"/>
            <a:ext cx="3124002" cy="3450103"/>
          </a:xfrm>
          <a:prstGeom prst="roundRect">
            <a:avLst>
              <a:gd name="adj" fmla="val 2381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9" name="Text 6"/>
          <p:cNvSpPr/>
          <p:nvPr/>
        </p:nvSpPr>
        <p:spPr>
          <a:xfrm>
            <a:off x="4073525" y="1299791"/>
            <a:ext cx="2217341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Renovace brownfieldů</a:t>
            </a:r>
            <a:endParaRPr lang="en-US" sz="1667" dirty="0"/>
          </a:p>
        </p:txBody>
      </p:sp>
      <p:sp>
        <p:nvSpPr>
          <p:cNvPr id="10" name="Text 7"/>
          <p:cNvSpPr/>
          <p:nvPr/>
        </p:nvSpPr>
        <p:spPr>
          <a:xfrm>
            <a:off x="4073525" y="1670671"/>
            <a:ext cx="2768402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Char char="•"/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renovace stávajících budov,</a:t>
            </a:r>
            <a:endParaRPr lang="en-US" sz="1333" dirty="0"/>
          </a:p>
        </p:txBody>
      </p:sp>
      <p:sp>
        <p:nvSpPr>
          <p:cNvPr id="11" name="Text 8"/>
          <p:cNvSpPr/>
          <p:nvPr/>
        </p:nvSpPr>
        <p:spPr>
          <a:xfrm>
            <a:off x="4073525" y="2005137"/>
            <a:ext cx="2768402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Char char="•"/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renovace památkově chráněných budov,</a:t>
            </a:r>
            <a:endParaRPr lang="en-US" sz="1333" dirty="0"/>
          </a:p>
        </p:txBody>
      </p:sp>
      <p:sp>
        <p:nvSpPr>
          <p:cNvPr id="12" name="Text 9"/>
          <p:cNvSpPr/>
          <p:nvPr/>
        </p:nvSpPr>
        <p:spPr>
          <a:xfrm>
            <a:off x="4073525" y="2614043"/>
            <a:ext cx="2768402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Char char="•"/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demolice starých a výstavba nových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budov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cs-CZ" sz="1333" dirty="0">
              <a:solidFill>
                <a:srgbClr val="002E60"/>
              </a:solidFill>
              <a:latin typeface="Nunito Sans" pitchFamily="34" charset="0"/>
              <a:ea typeface="Nunito Sans" pitchFamily="34" charset="-122"/>
              <a:cs typeface="Nunito Sans" pitchFamily="34" charset="-120"/>
            </a:endParaRPr>
          </a:p>
          <a:p>
            <a:pPr>
              <a:lnSpc>
                <a:spcPts val="2125"/>
              </a:lnSpc>
              <a:buSzPct val="100000"/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renovaci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musí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být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využity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ubytování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stravování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činnosti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muzeí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galerií,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provozování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kulturních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památek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historických staveb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en-US" sz="1333" dirty="0"/>
          </a:p>
          <a:p>
            <a:pPr>
              <a:lnSpc>
                <a:spcPts val="2125"/>
              </a:lnSpc>
              <a:buSzPct val="100000"/>
            </a:pPr>
            <a:endParaRPr lang="en-US" sz="1333" dirty="0"/>
          </a:p>
        </p:txBody>
      </p:sp>
      <p:sp>
        <p:nvSpPr>
          <p:cNvPr id="13" name="Text 10"/>
          <p:cNvSpPr/>
          <p:nvPr/>
        </p:nvSpPr>
        <p:spPr>
          <a:xfrm>
            <a:off x="4073525" y="3408561"/>
            <a:ext cx="2768402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endParaRPr lang="en-US" sz="1333" dirty="0"/>
          </a:p>
        </p:txBody>
      </p:sp>
      <p:sp>
        <p:nvSpPr>
          <p:cNvPr id="14" name="Shape 11"/>
          <p:cNvSpPr/>
          <p:nvPr/>
        </p:nvSpPr>
        <p:spPr>
          <a:xfrm>
            <a:off x="600274" y="4793159"/>
            <a:ext cx="6419453" cy="1927126"/>
          </a:xfrm>
          <a:prstGeom prst="roundRect">
            <a:avLst>
              <a:gd name="adj" fmla="val 3738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5" name="Text 12"/>
          <p:cNvSpPr/>
          <p:nvPr/>
        </p:nvSpPr>
        <p:spPr>
          <a:xfrm>
            <a:off x="778074" y="5000998"/>
            <a:ext cx="2143819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Režim podpory</a:t>
            </a:r>
            <a:endParaRPr lang="en-US" sz="1667" dirty="0"/>
          </a:p>
        </p:txBody>
      </p:sp>
      <p:sp>
        <p:nvSpPr>
          <p:cNvPr id="16" name="Text 13"/>
          <p:cNvSpPr/>
          <p:nvPr/>
        </p:nvSpPr>
        <p:spPr>
          <a:xfrm>
            <a:off x="778074" y="5371878"/>
            <a:ext cx="6063853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Výzva poskytuje finanční podporu v rámci režimu de minimis a článku 14 a 53 GBER.</a:t>
            </a:r>
            <a:endParaRPr lang="en-US" sz="1333" dirty="0"/>
          </a:p>
        </p:txBody>
      </p:sp>
      <p:sp>
        <p:nvSpPr>
          <p:cNvPr id="17" name="Text 14"/>
          <p:cNvSpPr/>
          <p:nvPr/>
        </p:nvSpPr>
        <p:spPr>
          <a:xfrm>
            <a:off x="778074" y="6023645"/>
            <a:ext cx="6063853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To umožňuje získat dotaci na renovaci brownfieldu a zvýšit tak konkurenceschopnost podnikání v cestovním ruchu.</a:t>
            </a:r>
            <a:endParaRPr lang="en-US" sz="133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36" y="465336"/>
            <a:ext cx="4230489" cy="52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cs-CZ" sz="3292" b="1" dirty="0">
                <a:solidFill>
                  <a:srgbClr val="000000"/>
                </a:solidFill>
                <a:latin typeface="Nunito Sans Bold" pitchFamily="34" charset="0"/>
              </a:rPr>
              <a:t>Co je to brownfield?</a:t>
            </a:r>
          </a:p>
          <a:p>
            <a:pPr>
              <a:lnSpc>
                <a:spcPts val="4125"/>
              </a:lnSpc>
            </a:pPr>
            <a:r>
              <a:rPr lang="cs-CZ" sz="2000" b="1" dirty="0">
                <a:solidFill>
                  <a:srgbClr val="000000"/>
                </a:solidFill>
                <a:latin typeface="Nunito Sans Bold" pitchFamily="34" charset="0"/>
              </a:rPr>
              <a:t>Národní databáze brownfieldů rozlišuje 2 kategorie.</a:t>
            </a:r>
            <a:endParaRPr lang="en-US" sz="2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3"/>
          <a:stretch/>
        </p:blipFill>
        <p:spPr>
          <a:xfrm>
            <a:off x="592237" y="1746179"/>
            <a:ext cx="4670326" cy="26687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2237" y="4626372"/>
            <a:ext cx="2115244" cy="264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Brownfield</a:t>
            </a:r>
            <a:r>
              <a:rPr lang="cs-CZ" sz="1625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– </a:t>
            </a:r>
            <a:r>
              <a:rPr lang="cs-CZ" sz="1625" b="1" dirty="0">
                <a:solidFill>
                  <a:srgbClr val="002E60"/>
                </a:solidFill>
                <a:highlight>
                  <a:srgbClr val="00FF00"/>
                </a:highligh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výzvou podporovaná kategorie</a:t>
            </a:r>
            <a:endParaRPr lang="en-US" sz="1625" dirty="0">
              <a:highlight>
                <a:srgbClr val="00FF00"/>
              </a:highlight>
            </a:endParaRPr>
          </a:p>
        </p:txBody>
      </p:sp>
      <p:sp>
        <p:nvSpPr>
          <p:cNvPr id="5" name="Text 2"/>
          <p:cNvSpPr/>
          <p:nvPr/>
        </p:nvSpPr>
        <p:spPr>
          <a:xfrm>
            <a:off x="592237" y="4992291"/>
            <a:ext cx="4987231" cy="1083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je nemovitost, která není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dostatečně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využív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je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zanedb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 pozbyla svou původní funkci. Je p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řípadně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i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kontaminovaná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nelze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ji efektivně využívat, aniž by proběhl proces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její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regenerace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Všechny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nemovitosti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rámci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předkládaného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musí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být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registrovány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v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Národní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databázi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brownfieldů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b="1" dirty="0">
                <a:solidFill>
                  <a:srgbClr val="002E60"/>
                </a:solidFill>
                <a:highlight>
                  <a:srgbClr val="00FF00"/>
                </a:highlight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 </a:t>
            </a:r>
            <a:r>
              <a:rPr lang="en-US" sz="1292" b="1" dirty="0" err="1">
                <a:solidFill>
                  <a:srgbClr val="002E60"/>
                </a:solidFill>
                <a:highlight>
                  <a:srgbClr val="00FF00"/>
                </a:highlight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kategorii</a:t>
            </a:r>
            <a:r>
              <a:rPr lang="en-US" sz="1292" b="1" dirty="0">
                <a:solidFill>
                  <a:srgbClr val="002E60"/>
                </a:solidFill>
                <a:highlight>
                  <a:srgbClr val="00FF00"/>
                </a:highlight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brownfield 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musí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mít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zvolený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dotační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program OP TAK.</a:t>
            </a:r>
            <a:endParaRPr lang="en-US" sz="1292" dirty="0"/>
          </a:p>
          <a:p>
            <a:pPr>
              <a:lnSpc>
                <a:spcPts val="2125"/>
              </a:lnSpc>
            </a:pPr>
            <a:endParaRPr lang="en-US" sz="1292" dirty="0"/>
          </a:p>
        </p:txBody>
      </p:sp>
      <p:sp>
        <p:nvSpPr>
          <p:cNvPr id="8" name="Text 4"/>
          <p:cNvSpPr/>
          <p:nvPr/>
        </p:nvSpPr>
        <p:spPr>
          <a:xfrm>
            <a:off x="5908840" y="4484638"/>
            <a:ext cx="4987231" cy="812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endParaRPr lang="en-US" sz="1292" dirty="0"/>
          </a:p>
        </p:txBody>
      </p:sp>
      <p:sp>
        <p:nvSpPr>
          <p:cNvPr id="9" name="Text 5"/>
          <p:cNvSpPr/>
          <p:nvPr/>
        </p:nvSpPr>
        <p:spPr>
          <a:xfrm>
            <a:off x="5833270" y="4958482"/>
            <a:ext cx="4987231" cy="541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endParaRPr lang="en-US" sz="1292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14E95A9E-B460-BC9E-E012-EE584054EA68}"/>
              </a:ext>
            </a:extLst>
          </p:cNvPr>
          <p:cNvSpPr/>
          <p:nvPr/>
        </p:nvSpPr>
        <p:spPr>
          <a:xfrm>
            <a:off x="6518969" y="4591513"/>
            <a:ext cx="2380158" cy="264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cs-CZ" sz="1625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Nemovitost k rekonstrukci – </a:t>
            </a:r>
            <a:r>
              <a:rPr lang="cs-CZ" sz="1625" b="1" dirty="0">
                <a:solidFill>
                  <a:schemeClr val="bg1"/>
                </a:solidFill>
                <a:highlight>
                  <a:srgbClr val="FF0000"/>
                </a:highligh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není výzvou podporovaná</a:t>
            </a:r>
            <a:endParaRPr lang="en-US" sz="1625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47BE86D2-980D-A271-4AAE-EAC3C4E54476}"/>
              </a:ext>
            </a:extLst>
          </p:cNvPr>
          <p:cNvSpPr/>
          <p:nvPr/>
        </p:nvSpPr>
        <p:spPr>
          <a:xfrm>
            <a:off x="6518970" y="4993341"/>
            <a:ext cx="4987231" cy="1083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cs-CZ" sz="1292" dirty="0">
                <a:solidFill>
                  <a:srgbClr val="002E60"/>
                </a:solidFill>
                <a:latin typeface="Nunito Sans" pitchFamily="34" charset="0"/>
              </a:rPr>
              <a:t>je n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emovitost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,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která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není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efektivně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využívaná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, je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zanedbaná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a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zastaralá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a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nelze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ji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efektivně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a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plnohodnotně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využívat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,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aniž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by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proběhl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proces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její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rekonstrukce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či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modernizace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.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Objekt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může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i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nadále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sloužit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původnímu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využití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.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Nemovitost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k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rekonstrukci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může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být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plně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či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částečně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využív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</a:rPr>
              <a:t>a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n</a:t>
            </a:r>
            <a:r>
              <a:rPr lang="cs-CZ" sz="1292" dirty="0">
                <a:solidFill>
                  <a:srgbClr val="002E60"/>
                </a:solidFill>
                <a:latin typeface="Nunito Sans" pitchFamily="34" charset="0"/>
              </a:rPr>
              <a:t>á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a je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ve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výrazně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lepším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stavebně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technickém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stavu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 </a:t>
            </a:r>
            <a:r>
              <a:rPr lang="en-US" sz="1292" dirty="0" err="1">
                <a:solidFill>
                  <a:srgbClr val="002E60"/>
                </a:solidFill>
                <a:latin typeface="Nunito Sans" pitchFamily="34" charset="0"/>
              </a:rPr>
              <a:t>než</a:t>
            </a:r>
            <a:r>
              <a:rPr lang="en-US" sz="1292" dirty="0">
                <a:solidFill>
                  <a:srgbClr val="002E60"/>
                </a:solidFill>
                <a:latin typeface="Nunito Sans" pitchFamily="34" charset="0"/>
              </a:rPr>
              <a:t>-li brownfield.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F9A92EA0-37E8-B069-6C04-F04D91FB32B8}"/>
              </a:ext>
            </a:extLst>
          </p:cNvPr>
          <p:cNvSpPr/>
          <p:nvPr/>
        </p:nvSpPr>
        <p:spPr>
          <a:xfrm>
            <a:off x="5742626" y="5709444"/>
            <a:ext cx="649358" cy="264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cs-CZ" sz="1625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versus</a:t>
            </a:r>
            <a:endParaRPr lang="en-US" sz="1625" dirty="0"/>
          </a:p>
        </p:txBody>
      </p:sp>
      <p:pic>
        <p:nvPicPr>
          <p:cNvPr id="17" name="Obrázek 16" descr="Obsah obrázku venku, mrak, okno, obloha&#10;&#10;Popis byl vytvořen automaticky">
            <a:extLst>
              <a:ext uri="{FF2B5EF4-FFF2-40B4-BE49-F238E27FC236}">
                <a16:creationId xmlns:a16="http://schemas.microsoft.com/office/drawing/2014/main" id="{6BAA7015-875E-C9FC-5D21-19F647B2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70" y="1685833"/>
            <a:ext cx="4670326" cy="26687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9" y="615553"/>
            <a:ext cx="6328768" cy="54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3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Jaké jsou </a:t>
            </a:r>
            <a:r>
              <a:rPr lang="en-US" sz="3375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podporované</a:t>
            </a:r>
            <a:r>
              <a:rPr lang="en-US" sz="33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3375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aktivity</a:t>
            </a:r>
            <a:r>
              <a:rPr lang="cs-CZ" sz="33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a výdaje</a:t>
            </a:r>
            <a:r>
              <a:rPr lang="en-US" sz="33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?</a:t>
            </a:r>
            <a:endParaRPr lang="en-US" sz="3375" dirty="0"/>
          </a:p>
        </p:txBody>
      </p:sp>
      <p:sp>
        <p:nvSpPr>
          <p:cNvPr id="3" name="Shape 1"/>
          <p:cNvSpPr/>
          <p:nvPr/>
        </p:nvSpPr>
        <p:spPr>
          <a:xfrm>
            <a:off x="606029" y="1678715"/>
            <a:ext cx="389533" cy="389533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4" name="Text 2"/>
          <p:cNvSpPr/>
          <p:nvPr/>
        </p:nvSpPr>
        <p:spPr>
          <a:xfrm>
            <a:off x="722809" y="1762522"/>
            <a:ext cx="155873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2042" dirty="0"/>
          </a:p>
        </p:txBody>
      </p:sp>
      <p:sp>
        <p:nvSpPr>
          <p:cNvPr id="5" name="Text 3"/>
          <p:cNvSpPr/>
          <p:nvPr/>
        </p:nvSpPr>
        <p:spPr>
          <a:xfrm>
            <a:off x="1168698" y="1697633"/>
            <a:ext cx="2164358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a</a:t>
            </a:r>
            <a:endParaRPr lang="en-US" sz="1667" dirty="0"/>
          </a:p>
        </p:txBody>
      </p:sp>
      <p:sp>
        <p:nvSpPr>
          <p:cNvPr id="6" name="Text 4"/>
          <p:cNvSpPr/>
          <p:nvPr/>
        </p:nvSpPr>
        <p:spPr>
          <a:xfrm>
            <a:off x="1168698" y="2071986"/>
            <a:ext cx="4457998" cy="277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Tato aktivita má alokovaný rozpočet 1,2 mld. Kč.</a:t>
            </a:r>
            <a:endParaRPr lang="en-US" sz="1333" dirty="0"/>
          </a:p>
        </p:txBody>
      </p:sp>
      <p:sp>
        <p:nvSpPr>
          <p:cNvPr id="7" name="Text 5"/>
          <p:cNvSpPr/>
          <p:nvPr/>
        </p:nvSpPr>
        <p:spPr>
          <a:xfrm>
            <a:off x="1168698" y="2452886"/>
            <a:ext cx="4457998" cy="1385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Tato aktivita se zaměřuje na podporu renovace brownfieldů dle čl. 14 GBER. Projekt musí zahrnovat renovaci brownfieldů na podnikatelské objekty, které budou sloužit k provádění činností CZ NACE 55 a CZ NACE 56. </a:t>
            </a:r>
            <a:endParaRPr lang="en-US" sz="1333" dirty="0"/>
          </a:p>
        </p:txBody>
      </p:sp>
      <p:sp>
        <p:nvSpPr>
          <p:cNvPr id="8" name="Shape 6"/>
          <p:cNvSpPr/>
          <p:nvPr/>
        </p:nvSpPr>
        <p:spPr>
          <a:xfrm>
            <a:off x="5799832" y="1678715"/>
            <a:ext cx="389533" cy="389533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9" name="Text 7"/>
          <p:cNvSpPr/>
          <p:nvPr/>
        </p:nvSpPr>
        <p:spPr>
          <a:xfrm>
            <a:off x="5916613" y="1762522"/>
            <a:ext cx="155873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2042" dirty="0"/>
          </a:p>
        </p:txBody>
      </p:sp>
      <p:sp>
        <p:nvSpPr>
          <p:cNvPr id="10" name="Text 8"/>
          <p:cNvSpPr/>
          <p:nvPr/>
        </p:nvSpPr>
        <p:spPr>
          <a:xfrm>
            <a:off x="6362502" y="1697633"/>
            <a:ext cx="2164358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b</a:t>
            </a:r>
            <a:endParaRPr lang="en-US" sz="1667" dirty="0"/>
          </a:p>
        </p:txBody>
      </p:sp>
      <p:sp>
        <p:nvSpPr>
          <p:cNvPr id="11" name="Text 9"/>
          <p:cNvSpPr/>
          <p:nvPr/>
        </p:nvSpPr>
        <p:spPr>
          <a:xfrm>
            <a:off x="6362502" y="2071986"/>
            <a:ext cx="4457998" cy="277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Tato aktivita má alokovaný rozpočet 0,8 mld. Kč.</a:t>
            </a:r>
            <a:endParaRPr lang="en-US" sz="1333" dirty="0"/>
          </a:p>
        </p:txBody>
      </p:sp>
      <p:sp>
        <p:nvSpPr>
          <p:cNvPr id="12" name="Text 10"/>
          <p:cNvSpPr/>
          <p:nvPr/>
        </p:nvSpPr>
        <p:spPr>
          <a:xfrm>
            <a:off x="6362502" y="2452886"/>
            <a:ext cx="4457998" cy="1385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Aktivita b se zaměřuje na podporu renovace nemovitých kulturních památek typu brownfield dle čl. 53 GBER. Projekt musí zahrnovat renovaci brownfieldů, které po renovaci budou sloužit k provádění ekonomických činností CZ NACE 55, 56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91.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02*, 91.03*.</a:t>
            </a:r>
            <a:endParaRPr lang="en-US" sz="1333" dirty="0"/>
          </a:p>
        </p:txBody>
      </p:sp>
      <p:sp>
        <p:nvSpPr>
          <p:cNvPr id="13" name="Shape 11"/>
          <p:cNvSpPr/>
          <p:nvPr/>
        </p:nvSpPr>
        <p:spPr>
          <a:xfrm>
            <a:off x="606029" y="4186965"/>
            <a:ext cx="389533" cy="389533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4" name="Text 12"/>
          <p:cNvSpPr/>
          <p:nvPr/>
        </p:nvSpPr>
        <p:spPr>
          <a:xfrm>
            <a:off x="722809" y="4270772"/>
            <a:ext cx="155873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2042" dirty="0"/>
          </a:p>
        </p:txBody>
      </p:sp>
      <p:sp>
        <p:nvSpPr>
          <p:cNvPr id="15" name="Text 13"/>
          <p:cNvSpPr/>
          <p:nvPr/>
        </p:nvSpPr>
        <p:spPr>
          <a:xfrm>
            <a:off x="1168698" y="4205883"/>
            <a:ext cx="3248323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Podpora dle čl. 14 a čl. 53 GBER</a:t>
            </a:r>
            <a:endParaRPr lang="en-US" sz="1667" dirty="0"/>
          </a:p>
        </p:txBody>
      </p:sp>
      <p:sp>
        <p:nvSpPr>
          <p:cNvPr id="16" name="Text 14"/>
          <p:cNvSpPr/>
          <p:nvPr/>
        </p:nvSpPr>
        <p:spPr>
          <a:xfrm>
            <a:off x="1168698" y="4569817"/>
            <a:ext cx="4457998" cy="1662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Podpora zahrnuje náklady na  dlouhodobý hmotný majetek, jako je renovace stavby, doplňkové technologické vybavení renovovaných budov a dlouhodobý nehmotný majetek. Do způsobilých výdajů spadají také projektová dokumentace a studie, stejně jako inženýrská činnost.</a:t>
            </a:r>
            <a:endParaRPr lang="en-US" sz="1333" dirty="0"/>
          </a:p>
        </p:txBody>
      </p:sp>
      <p:sp>
        <p:nvSpPr>
          <p:cNvPr id="17" name="Shape 15"/>
          <p:cNvSpPr/>
          <p:nvPr/>
        </p:nvSpPr>
        <p:spPr>
          <a:xfrm>
            <a:off x="5799832" y="4186965"/>
            <a:ext cx="389533" cy="389533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8" name="Text 16"/>
          <p:cNvSpPr/>
          <p:nvPr/>
        </p:nvSpPr>
        <p:spPr>
          <a:xfrm>
            <a:off x="5916613" y="4270772"/>
            <a:ext cx="155873" cy="259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</a:t>
            </a:r>
            <a:endParaRPr lang="en-US" sz="2042" dirty="0"/>
          </a:p>
        </p:txBody>
      </p:sp>
      <p:sp>
        <p:nvSpPr>
          <p:cNvPr id="19" name="Text 17"/>
          <p:cNvSpPr/>
          <p:nvPr/>
        </p:nvSpPr>
        <p:spPr>
          <a:xfrm>
            <a:off x="6362502" y="4205883"/>
            <a:ext cx="2164358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Podpora de minimis</a:t>
            </a:r>
            <a:endParaRPr lang="en-US" sz="1667" dirty="0"/>
          </a:p>
        </p:txBody>
      </p:sp>
      <p:sp>
        <p:nvSpPr>
          <p:cNvPr id="20" name="Text 18"/>
          <p:cNvSpPr/>
          <p:nvPr/>
        </p:nvSpPr>
        <p:spPr>
          <a:xfrm>
            <a:off x="6362502" y="4580235"/>
            <a:ext cx="4457998" cy="1108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Mezi tyto náklady patří projektová dokumentace, inženýrská činnost, přípravné studie a PENB. </a:t>
            </a:r>
            <a:endParaRPr lang="cs-CZ" sz="1333" dirty="0">
              <a:solidFill>
                <a:srgbClr val="002E60"/>
              </a:solidFill>
              <a:latin typeface="Nunito Sans" pitchFamily="34" charset="0"/>
              <a:ea typeface="Nunito Sans" pitchFamily="34" charset="-122"/>
              <a:cs typeface="Nunito Sans" pitchFamily="34" charset="-120"/>
            </a:endParaRPr>
          </a:p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výše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50 000 Kč na jednu žádost 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podporu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je možné započítat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také výdaje na organizaci výběrových řízení.</a:t>
            </a:r>
            <a:endParaRPr lang="en-US" sz="1333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8D429EC5-17FF-B6AA-3842-A72F8A0957FF}"/>
              </a:ext>
            </a:extLst>
          </p:cNvPr>
          <p:cNvSpPr/>
          <p:nvPr/>
        </p:nvSpPr>
        <p:spPr>
          <a:xfrm>
            <a:off x="1168698" y="6130627"/>
            <a:ext cx="10217989" cy="3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*91.2 Činnosti muzeí, galerií, provozování historických a kulturních památek (dle Klasifikace ekonomických činností platné od 1.1.2025</a:t>
            </a:r>
            <a:endParaRPr lang="en-US" sz="11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964010"/>
            <a:ext cx="561171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Kdo může být žadatelem?</a:t>
            </a:r>
            <a:endParaRPr lang="en-US" sz="3708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932682"/>
            <a:ext cx="2327077" cy="14381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3607098"/>
            <a:ext cx="2327077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MSP, fyzická nebo právnická osoba, s českým IČ</a:t>
            </a:r>
            <a:endParaRPr lang="en-US" sz="1833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036" y="1932682"/>
            <a:ext cx="2327176" cy="14382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72036" y="3607197"/>
            <a:ext cx="2327176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Zap</a:t>
            </a:r>
            <a:r>
              <a:rPr lang="cs-CZ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</a:t>
            </a:r>
            <a:r>
              <a:rPr lang="en-US" sz="1833" b="1" dirty="0" err="1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ány</a:t>
            </a: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skutečné majitele právnické osoby podle zákona č. 37/2021 Sb., o evidenci skutečných majitelů</a:t>
            </a:r>
            <a:endParaRPr lang="en-US" sz="1833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80" y="1932682"/>
            <a:ext cx="2327176" cy="1438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882680" y="3607197"/>
            <a:ext cx="2327176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Registrovaný poplatník daně z příjmu v ČR, který není v likvidaci</a:t>
            </a:r>
            <a:endParaRPr lang="en-US" sz="1833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324" y="1932682"/>
            <a:ext cx="2327176" cy="14382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493324" y="3607197"/>
            <a:ext cx="2327176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Oprávnění k podnikání v oblasti ubytování, stravování nebo provoz muzeí, galerií, </a:t>
            </a:r>
            <a:r>
              <a:rPr lang="en-US" sz="1833" b="1" dirty="0" err="1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památek</a:t>
            </a:r>
            <a:r>
              <a:rPr lang="cs-CZ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*</a:t>
            </a:r>
            <a:endParaRPr lang="en-US" sz="1833" dirty="0"/>
          </a:p>
        </p:txBody>
      </p:sp>
      <p:sp>
        <p:nvSpPr>
          <p:cNvPr id="11" name="Text 5"/>
          <p:cNvSpPr/>
          <p:nvPr/>
        </p:nvSpPr>
        <p:spPr>
          <a:xfrm>
            <a:off x="661492" y="5591473"/>
            <a:ext cx="101590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6971EDDC-7C4B-EA1D-C4C1-D70F550EE2B2}"/>
              </a:ext>
            </a:extLst>
          </p:cNvPr>
          <p:cNvSpPr/>
          <p:nvPr/>
        </p:nvSpPr>
        <p:spPr>
          <a:xfrm>
            <a:off x="773686" y="6106518"/>
            <a:ext cx="10217989" cy="3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cs-CZ" sz="1125" dirty="0">
                <a:solidFill>
                  <a:srgbClr val="002E60"/>
                </a:solidFill>
                <a:latin typeface="Nunito Sans" pitchFamily="34" charset="0"/>
              </a:rPr>
              <a:t>*Příjemce musí být nejpozději k datu podání závěrečné žádosti o platbu oprávněn k podnikání odpovídajícímu ekonomické činnosti, ve které je projekt realizován.</a:t>
            </a:r>
            <a:endParaRPr lang="en-US" sz="11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66833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Jaká je výše dotace?</a:t>
            </a:r>
            <a:endParaRPr lang="en-US" sz="3708" dirty="0"/>
          </a:p>
        </p:txBody>
      </p:sp>
      <p:sp>
        <p:nvSpPr>
          <p:cNvPr id="3" name="Text 1"/>
          <p:cNvSpPr/>
          <p:nvPr/>
        </p:nvSpPr>
        <p:spPr>
          <a:xfrm>
            <a:off x="661492" y="1637011"/>
            <a:ext cx="101590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Výše podpory se liší v závislosti na typu subjektu, oblasti a aktivitě.</a:t>
            </a:r>
            <a:endParaRPr lang="en-US" sz="1458" dirty="0"/>
          </a:p>
        </p:txBody>
      </p:sp>
      <p:sp>
        <p:nvSpPr>
          <p:cNvPr id="4" name="Text 2"/>
          <p:cNvSpPr/>
          <p:nvPr/>
        </p:nvSpPr>
        <p:spPr>
          <a:xfrm>
            <a:off x="661492" y="2341067"/>
            <a:ext cx="386258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a: Podpora dle čl. 14 GBER</a:t>
            </a:r>
            <a:endParaRPr lang="en-US" sz="1833" dirty="0"/>
          </a:p>
        </p:txBody>
      </p:sp>
      <p:sp>
        <p:nvSpPr>
          <p:cNvPr id="5" name="Text 3"/>
          <p:cNvSpPr/>
          <p:nvPr/>
        </p:nvSpPr>
        <p:spPr>
          <a:xfrm>
            <a:off x="661492" y="2825354"/>
            <a:ext cx="4848919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Malý podnik: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60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(Severozápad), 50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(Severovýchod, Střední Morava, Moravskoslezsko), 45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(Jihozápad - Plzeň-sever, Tachov), 35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(Jihozápad - ostatní okresy, Střední Čechy - okresy mimo Prahu a okolí), 35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(Jihovýchod).</a:t>
            </a:r>
            <a:endParaRPr lang="en-US" sz="1458" dirty="0"/>
          </a:p>
        </p:txBody>
      </p:sp>
      <p:sp>
        <p:nvSpPr>
          <p:cNvPr id="6" name="Text 4"/>
          <p:cNvSpPr/>
          <p:nvPr/>
        </p:nvSpPr>
        <p:spPr>
          <a:xfrm>
            <a:off x="661492" y="4507508"/>
            <a:ext cx="49422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Střední podnik: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50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(Severozápad), 40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(Severovýchod, Střední Morava, Moravskoslezsko), 35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(Jihozápad - Plzeň-sever, Tachov), 25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(Jihozápad - ostatní okresy, Střední Čechy - okresy mimo Prahu a okolí), 25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 (Jihovýchod).</a:t>
            </a:r>
            <a:endParaRPr lang="en-US" sz="1458" dirty="0"/>
          </a:p>
        </p:txBody>
      </p:sp>
      <p:sp>
        <p:nvSpPr>
          <p:cNvPr id="7" name="Text 5"/>
          <p:cNvSpPr/>
          <p:nvPr/>
        </p:nvSpPr>
        <p:spPr>
          <a:xfrm>
            <a:off x="5977930" y="2341067"/>
            <a:ext cx="38750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b: Podpora dle čl. 53 GBER</a:t>
            </a:r>
            <a:endParaRPr lang="en-US" sz="1833" dirty="0"/>
          </a:p>
        </p:txBody>
      </p:sp>
      <p:sp>
        <p:nvSpPr>
          <p:cNvPr id="8" name="Text 6"/>
          <p:cNvSpPr/>
          <p:nvPr/>
        </p:nvSpPr>
        <p:spPr>
          <a:xfrm>
            <a:off x="5977931" y="2825354"/>
            <a:ext cx="484891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Bez ohledu na typ subjektu: 60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</a:t>
            </a:r>
            <a:endParaRPr lang="en-US" sz="1458" dirty="0"/>
          </a:p>
        </p:txBody>
      </p:sp>
      <p:sp>
        <p:nvSpPr>
          <p:cNvPr id="9" name="Text 7"/>
          <p:cNvSpPr/>
          <p:nvPr/>
        </p:nvSpPr>
        <p:spPr>
          <a:xfrm>
            <a:off x="5977930" y="3316783"/>
            <a:ext cx="396180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a/b: Podpora dle de minimis</a:t>
            </a:r>
            <a:endParaRPr lang="en-US" sz="1833" dirty="0"/>
          </a:p>
        </p:txBody>
      </p:sp>
      <p:sp>
        <p:nvSpPr>
          <p:cNvPr id="10" name="Text 8"/>
          <p:cNvSpPr/>
          <p:nvPr/>
        </p:nvSpPr>
        <p:spPr>
          <a:xfrm>
            <a:off x="5977931" y="3801071"/>
            <a:ext cx="484891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Bez ohledu na typ subjektu: 45</a:t>
            </a:r>
            <a:r>
              <a:rPr lang="cs-CZ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%</a:t>
            </a:r>
            <a:endParaRPr lang="en-US" sz="1458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616546"/>
            <a:ext cx="6920707" cy="54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Dokumentace k registraci projektu</a:t>
            </a:r>
            <a:endParaRPr lang="en-US" sz="3417" dirty="0"/>
          </a:p>
        </p:txBody>
      </p:sp>
      <p:sp>
        <p:nvSpPr>
          <p:cNvPr id="3" name="Shape 1"/>
          <p:cNvSpPr/>
          <p:nvPr/>
        </p:nvSpPr>
        <p:spPr>
          <a:xfrm>
            <a:off x="609601" y="1422103"/>
            <a:ext cx="3287514" cy="3350319"/>
          </a:xfrm>
          <a:prstGeom prst="roundRect">
            <a:avLst>
              <a:gd name="adj" fmla="val 2225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4" name="Text 2"/>
          <p:cNvSpPr/>
          <p:nvPr/>
        </p:nvSpPr>
        <p:spPr>
          <a:xfrm>
            <a:off x="790080" y="1602582"/>
            <a:ext cx="2251174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Finanční dokumentace</a:t>
            </a:r>
            <a:endParaRPr lang="en-US" sz="1708" dirty="0"/>
          </a:p>
        </p:txBody>
      </p:sp>
      <p:sp>
        <p:nvSpPr>
          <p:cNvPr id="5" name="Text 3"/>
          <p:cNvSpPr/>
          <p:nvPr/>
        </p:nvSpPr>
        <p:spPr>
          <a:xfrm>
            <a:off x="790079" y="1979117"/>
            <a:ext cx="2926557" cy="167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Mezi požadované dokumenty patří rozvaha a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výkaz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zisk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ztrát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y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Pro projekty s celkovými způsobilými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výdaji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od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5 milionů Kč je povinný i vyplněný formulář ekonomického hodnocení.</a:t>
            </a:r>
            <a:endParaRPr lang="en-US" sz="1333" dirty="0"/>
          </a:p>
        </p:txBody>
      </p:sp>
      <p:sp>
        <p:nvSpPr>
          <p:cNvPr id="6" name="Shape 4"/>
          <p:cNvSpPr/>
          <p:nvPr/>
        </p:nvSpPr>
        <p:spPr>
          <a:xfrm>
            <a:off x="4071244" y="1422103"/>
            <a:ext cx="3287514" cy="3350319"/>
          </a:xfrm>
          <a:prstGeom prst="roundRect">
            <a:avLst>
              <a:gd name="adj" fmla="val 2225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7" name="Text 5"/>
          <p:cNvSpPr/>
          <p:nvPr/>
        </p:nvSpPr>
        <p:spPr>
          <a:xfrm>
            <a:off x="4251722" y="1602582"/>
            <a:ext cx="2384822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Plánovací dokumentace</a:t>
            </a:r>
            <a:endParaRPr lang="en-US" sz="1708" dirty="0"/>
          </a:p>
        </p:txBody>
      </p:sp>
      <p:sp>
        <p:nvSpPr>
          <p:cNvPr id="8" name="Text 6"/>
          <p:cNvSpPr/>
          <p:nvPr/>
        </p:nvSpPr>
        <p:spPr>
          <a:xfrm>
            <a:off x="4251722" y="1979117"/>
            <a:ext cx="2926557" cy="1393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 musí předložit situační nákres s vyznačením stávajícího a plánovaného stavu nemovitosti, včetně dokladu 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zařazení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do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NDB v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kategori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Brownfield.</a:t>
            </a:r>
            <a:endParaRPr lang="en-US" sz="1333" dirty="0"/>
          </a:p>
        </p:txBody>
      </p:sp>
      <p:sp>
        <p:nvSpPr>
          <p:cNvPr id="9" name="Text 7"/>
          <p:cNvSpPr/>
          <p:nvPr/>
        </p:nvSpPr>
        <p:spPr>
          <a:xfrm>
            <a:off x="4251722" y="3477121"/>
            <a:ext cx="2926557" cy="1114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Dále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se dokládá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vyplněný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formulář ekonomického hodnocení. Tento formulář slouží k posouzení finanční životaschopnosti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aktivita 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a).</a:t>
            </a:r>
            <a:endParaRPr lang="en-US" sz="1333" dirty="0"/>
          </a:p>
        </p:txBody>
      </p:sp>
      <p:sp>
        <p:nvSpPr>
          <p:cNvPr id="10" name="Shape 8"/>
          <p:cNvSpPr/>
          <p:nvPr/>
        </p:nvSpPr>
        <p:spPr>
          <a:xfrm>
            <a:off x="7532886" y="1422103"/>
            <a:ext cx="3287514" cy="3350319"/>
          </a:xfrm>
          <a:prstGeom prst="roundRect">
            <a:avLst>
              <a:gd name="adj" fmla="val 2225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1" name="Text 9"/>
          <p:cNvSpPr/>
          <p:nvPr/>
        </p:nvSpPr>
        <p:spPr>
          <a:xfrm>
            <a:off x="7713365" y="1602582"/>
            <a:ext cx="2177257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Další dokumentace</a:t>
            </a:r>
            <a:endParaRPr lang="en-US" sz="1708" dirty="0"/>
          </a:p>
        </p:txBody>
      </p:sp>
      <p:sp>
        <p:nvSpPr>
          <p:cNvPr id="12" name="Text 10"/>
          <p:cNvSpPr/>
          <p:nvPr/>
        </p:nvSpPr>
        <p:spPr>
          <a:xfrm>
            <a:off x="7713365" y="1979117"/>
            <a:ext cx="2926557" cy="2229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Dokumenty musí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zahrnovat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formulář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prověření zásady „významně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nepoškozovat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“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formulář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potvrzení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o velikosti užitné plochy a obestavěného prostoru objektu. Dále je nutné předložit PD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architektonicko-stavebního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řešení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en-US" sz="1333" dirty="0"/>
          </a:p>
        </p:txBody>
      </p:sp>
      <p:sp>
        <p:nvSpPr>
          <p:cNvPr id="13" name="Shape 11"/>
          <p:cNvSpPr/>
          <p:nvPr/>
        </p:nvSpPr>
        <p:spPr>
          <a:xfrm>
            <a:off x="609601" y="4946551"/>
            <a:ext cx="10210899" cy="1458028"/>
          </a:xfrm>
          <a:prstGeom prst="roundRect">
            <a:avLst>
              <a:gd name="adj" fmla="val 5650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4" name="Text 12"/>
          <p:cNvSpPr/>
          <p:nvPr/>
        </p:nvSpPr>
        <p:spPr>
          <a:xfrm>
            <a:off x="790079" y="5127030"/>
            <a:ext cx="2598242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Energetická dokumentace</a:t>
            </a:r>
            <a:endParaRPr lang="en-US" sz="1708" dirty="0"/>
          </a:p>
        </p:txBody>
      </p:sp>
      <p:sp>
        <p:nvSpPr>
          <p:cNvPr id="15" name="Text 13"/>
          <p:cNvSpPr/>
          <p:nvPr/>
        </p:nvSpPr>
        <p:spPr>
          <a:xfrm>
            <a:off x="790079" y="5503565"/>
            <a:ext cx="9849942" cy="557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Musí být doložen v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ýpočet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snížení celkové primární energie a PENB pro každý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dotčený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objekt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případně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ávazné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stanovisko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památkové</a:t>
            </a:r>
            <a:r>
              <a:rPr lang="en-US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333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péče</a:t>
            </a:r>
            <a:r>
              <a:rPr lang="cs-CZ" sz="1333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pokud nemohou být plněny podmínky kritérií věcného hodnocení č. 1., 2. a 3., viz kap. 8.1 odst. k) Výzvy.</a:t>
            </a:r>
            <a:endParaRPr lang="en-US" sz="1333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2466" y="533797"/>
            <a:ext cx="3660874" cy="457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83"/>
              </a:lnSpc>
            </a:pPr>
            <a:r>
              <a:rPr lang="en-US" sz="2875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Dokumenty k RoPD</a:t>
            </a:r>
            <a:endParaRPr lang="en-US" sz="2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5" y="1284188"/>
            <a:ext cx="3289598" cy="20330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2465" y="3500239"/>
            <a:ext cx="2920603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Dokumenty k prokázání vlastnictví</a:t>
            </a:r>
            <a:endParaRPr lang="en-US" sz="1417" dirty="0"/>
          </a:p>
        </p:txBody>
      </p:sp>
      <p:sp>
        <p:nvSpPr>
          <p:cNvPr id="5" name="Text 2"/>
          <p:cNvSpPr/>
          <p:nvPr/>
        </p:nvSpPr>
        <p:spPr>
          <a:xfrm>
            <a:off x="512465" y="3816846"/>
            <a:ext cx="3289598" cy="937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Žadatel musí prokázat vlastnické právo k nemovitosti. Pokud nemovitost ještě není ve vlastnictví, je nutné předložit kupní smlouvu nebo smlouvu o smlouvě budoucí kupní.</a:t>
            </a:r>
            <a:endParaRPr lang="en-US" sz="1125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634" y="1284188"/>
            <a:ext cx="3289598" cy="20330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21634" y="3500239"/>
            <a:ext cx="1830388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Další dokumenty</a:t>
            </a:r>
            <a:endParaRPr lang="en-US" sz="1417" dirty="0"/>
          </a:p>
        </p:txBody>
      </p:sp>
      <p:sp>
        <p:nvSpPr>
          <p:cNvPr id="8" name="Text 4"/>
          <p:cNvSpPr/>
          <p:nvPr/>
        </p:nvSpPr>
        <p:spPr>
          <a:xfrm>
            <a:off x="4021634" y="3816846"/>
            <a:ext cx="3289598" cy="140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Mezi další požadované dokumenty patří formulář k posouzení podniku v obtížích, daňové přiznání a finanční výkazy, prohlášení o velikosti podniku. Pokud je v rozpočtu zařazena rozpočtová položka z de minimis, je potřeba předložit prohlášení k de minimis.</a:t>
            </a:r>
            <a:endParaRPr lang="en-US" sz="1125" dirty="0"/>
          </a:p>
        </p:txBody>
      </p:sp>
      <p:sp>
        <p:nvSpPr>
          <p:cNvPr id="9" name="Text 5"/>
          <p:cNvSpPr/>
          <p:nvPr/>
        </p:nvSpPr>
        <p:spPr>
          <a:xfrm>
            <a:off x="4021633" y="5310187"/>
            <a:ext cx="3373885" cy="468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 aktivitu a je potřeba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Prohlášení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k jedi</a:t>
            </a: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ému</a:t>
            </a:r>
            <a:endParaRPr lang="cs-CZ" sz="1125" dirty="0">
              <a:solidFill>
                <a:srgbClr val="002E60"/>
              </a:solidFill>
              <a:latin typeface="Nunito Sans" pitchFamily="34" charset="0"/>
              <a:ea typeface="Nunito Sans" pitchFamily="34" charset="-122"/>
              <a:cs typeface="Nunito Sans" pitchFamily="34" charset="-120"/>
            </a:endParaRPr>
          </a:p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investičnímu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projektu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</a:t>
            </a:r>
            <a:endParaRPr lang="en-US" sz="1125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803" y="1284188"/>
            <a:ext cx="3289598" cy="203309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30803" y="3500239"/>
            <a:ext cx="1830388" cy="22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Stavební dokumenty</a:t>
            </a:r>
            <a:endParaRPr lang="en-US" sz="1417" dirty="0"/>
          </a:p>
        </p:txBody>
      </p:sp>
      <p:sp>
        <p:nvSpPr>
          <p:cNvPr id="12" name="Text 7"/>
          <p:cNvSpPr/>
          <p:nvPr/>
        </p:nvSpPr>
        <p:spPr>
          <a:xfrm>
            <a:off x="7530803" y="3816846"/>
            <a:ext cx="3289598" cy="187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Dle data zahájení stavebního řízení je nutné doložit stavební povolení s nabytím právní moci nebo účinnou veřejnoprávní smlouvu nebo oznámení stavebního záměru s certifikátem autorizovaného inspektora dle </a:t>
            </a:r>
            <a:r>
              <a:rPr lang="en-US" sz="1125" dirty="0" err="1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zákona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č. 183/2006 Sb.,</a:t>
            </a:r>
            <a:r>
              <a:rPr lang="cs-CZ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nebo povolení záměru s nabytím právní moci dle zákona č. 283/2021 Sb., stavební zákon, viz kap. 8.2 odst. g) Výzvy.</a:t>
            </a:r>
            <a:endParaRPr lang="en-US" sz="1125" dirty="0"/>
          </a:p>
        </p:txBody>
      </p:sp>
      <p:sp>
        <p:nvSpPr>
          <p:cNvPr id="13" name="Text 8"/>
          <p:cNvSpPr/>
          <p:nvPr/>
        </p:nvSpPr>
        <p:spPr>
          <a:xfrm>
            <a:off x="512466" y="5855594"/>
            <a:ext cx="10308034" cy="4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Nejzazší termín pro předložení povolení záměru s nabytím právní moci (nebo jiných výše uvedených povolení dle stavebního zákona) je do </a:t>
            </a:r>
            <a:r>
              <a:rPr lang="en-US" sz="1125" b="1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200 dnů</a:t>
            </a:r>
            <a:r>
              <a:rPr lang="en-US" sz="1125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od stavu PP25a nebo stavu PP25b) nebo stavu PU25.</a:t>
            </a:r>
            <a:endParaRPr lang="en-US" sz="11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918071"/>
            <a:ext cx="781675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Jaké jsou limity způsobilých výdajů?</a:t>
            </a:r>
            <a:endParaRPr lang="en-US" sz="3708" dirty="0"/>
          </a:p>
        </p:txBody>
      </p:sp>
      <p:sp>
        <p:nvSpPr>
          <p:cNvPr id="3" name="Shape 1"/>
          <p:cNvSpPr/>
          <p:nvPr/>
        </p:nvSpPr>
        <p:spPr>
          <a:xfrm>
            <a:off x="5728295" y="1886745"/>
            <a:ext cx="25400" cy="4053086"/>
          </a:xfrm>
          <a:prstGeom prst="roundRect">
            <a:avLst>
              <a:gd name="adj" fmla="val 312558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4" name="Shape 2"/>
          <p:cNvSpPr/>
          <p:nvPr/>
        </p:nvSpPr>
        <p:spPr>
          <a:xfrm>
            <a:off x="4892278" y="2299295"/>
            <a:ext cx="661492" cy="25400"/>
          </a:xfrm>
          <a:prstGeom prst="roundRect">
            <a:avLst>
              <a:gd name="adj" fmla="val 312558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5" name="Shape 3"/>
          <p:cNvSpPr/>
          <p:nvPr/>
        </p:nvSpPr>
        <p:spPr>
          <a:xfrm>
            <a:off x="5528369" y="2086757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6" name="Text 4"/>
          <p:cNvSpPr/>
          <p:nvPr/>
        </p:nvSpPr>
        <p:spPr>
          <a:xfrm>
            <a:off x="5655866" y="2170212"/>
            <a:ext cx="170160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2208" dirty="0"/>
          </a:p>
        </p:txBody>
      </p:sp>
      <p:sp>
        <p:nvSpPr>
          <p:cNvPr id="7" name="Text 5"/>
          <p:cNvSpPr/>
          <p:nvPr/>
        </p:nvSpPr>
        <p:spPr>
          <a:xfrm>
            <a:off x="2338685" y="207575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a</a:t>
            </a:r>
            <a:endParaRPr lang="en-US" sz="1833" dirty="0"/>
          </a:p>
        </p:txBody>
      </p:sp>
      <p:sp>
        <p:nvSpPr>
          <p:cNvPr id="8" name="Text 6"/>
          <p:cNvSpPr/>
          <p:nvPr/>
        </p:nvSpPr>
        <p:spPr>
          <a:xfrm>
            <a:off x="661492" y="2484438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Minimální dotace: 3 mil. Kč</a:t>
            </a:r>
            <a:endParaRPr lang="en-US" sz="1458" dirty="0"/>
          </a:p>
        </p:txBody>
      </p:sp>
      <p:sp>
        <p:nvSpPr>
          <p:cNvPr id="9" name="Text 7"/>
          <p:cNvSpPr/>
          <p:nvPr/>
        </p:nvSpPr>
        <p:spPr>
          <a:xfrm>
            <a:off x="661492" y="2900264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Maximální dotace: 100 mil. Kč</a:t>
            </a:r>
            <a:endParaRPr lang="en-US" sz="1458" dirty="0"/>
          </a:p>
        </p:txBody>
      </p:sp>
      <p:sp>
        <p:nvSpPr>
          <p:cNvPr id="10" name="Text 8"/>
          <p:cNvSpPr/>
          <p:nvPr/>
        </p:nvSpPr>
        <p:spPr>
          <a:xfrm>
            <a:off x="661492" y="3316089"/>
            <a:ext cx="403989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Maximální výše způsobilých výdajů: 14 000 Kč/1 m3 obestavěného prostoru</a:t>
            </a:r>
            <a:endParaRPr lang="en-US" sz="1458" dirty="0"/>
          </a:p>
        </p:txBody>
      </p:sp>
      <p:sp>
        <p:nvSpPr>
          <p:cNvPr id="11" name="Text 9"/>
          <p:cNvSpPr/>
          <p:nvPr/>
        </p:nvSpPr>
        <p:spPr>
          <a:xfrm>
            <a:off x="661492" y="4034334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Požadovaná minimální užitná plocha: 500 m2</a:t>
            </a:r>
            <a:endParaRPr lang="en-US" sz="1458" dirty="0"/>
          </a:p>
        </p:txBody>
      </p:sp>
      <p:sp>
        <p:nvSpPr>
          <p:cNvPr id="12" name="Shape 10"/>
          <p:cNvSpPr/>
          <p:nvPr/>
        </p:nvSpPr>
        <p:spPr>
          <a:xfrm>
            <a:off x="5928221" y="3244354"/>
            <a:ext cx="661492" cy="25400"/>
          </a:xfrm>
          <a:prstGeom prst="roundRect">
            <a:avLst>
              <a:gd name="adj" fmla="val 312558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13" name="Shape 11"/>
          <p:cNvSpPr/>
          <p:nvPr/>
        </p:nvSpPr>
        <p:spPr>
          <a:xfrm>
            <a:off x="5528369" y="3031816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4" name="Text 12"/>
          <p:cNvSpPr/>
          <p:nvPr/>
        </p:nvSpPr>
        <p:spPr>
          <a:xfrm>
            <a:off x="5655866" y="3115270"/>
            <a:ext cx="170160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2208" dirty="0"/>
          </a:p>
        </p:txBody>
      </p:sp>
      <p:sp>
        <p:nvSpPr>
          <p:cNvPr id="15" name="Text 13"/>
          <p:cNvSpPr/>
          <p:nvPr/>
        </p:nvSpPr>
        <p:spPr>
          <a:xfrm>
            <a:off x="6780610" y="302081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Aktivita b</a:t>
            </a:r>
            <a:endParaRPr lang="en-US" sz="1833" dirty="0"/>
          </a:p>
        </p:txBody>
      </p:sp>
      <p:sp>
        <p:nvSpPr>
          <p:cNvPr id="16" name="Text 14"/>
          <p:cNvSpPr/>
          <p:nvPr/>
        </p:nvSpPr>
        <p:spPr>
          <a:xfrm>
            <a:off x="6780609" y="3429496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Minimální dotace: 3 mil. Kč</a:t>
            </a:r>
            <a:endParaRPr lang="en-US" sz="1458" dirty="0"/>
          </a:p>
        </p:txBody>
      </p:sp>
      <p:sp>
        <p:nvSpPr>
          <p:cNvPr id="17" name="Text 15"/>
          <p:cNvSpPr/>
          <p:nvPr/>
        </p:nvSpPr>
        <p:spPr>
          <a:xfrm>
            <a:off x="6780609" y="3845322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Maximální dotace: 50 mil. Kč</a:t>
            </a:r>
            <a:endParaRPr lang="en-US" sz="1458" dirty="0"/>
          </a:p>
        </p:txBody>
      </p:sp>
      <p:sp>
        <p:nvSpPr>
          <p:cNvPr id="18" name="Text 16"/>
          <p:cNvSpPr/>
          <p:nvPr/>
        </p:nvSpPr>
        <p:spPr>
          <a:xfrm>
            <a:off x="6780609" y="4261148"/>
            <a:ext cx="403989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Maximální výše způsobilých výdajů: 14 000 Kč/1 m3 obestavěného prostoru</a:t>
            </a:r>
            <a:endParaRPr lang="en-US" sz="1458" dirty="0"/>
          </a:p>
        </p:txBody>
      </p:sp>
      <p:sp>
        <p:nvSpPr>
          <p:cNvPr id="19" name="Text 17"/>
          <p:cNvSpPr/>
          <p:nvPr/>
        </p:nvSpPr>
        <p:spPr>
          <a:xfrm>
            <a:off x="6780609" y="4979393"/>
            <a:ext cx="403989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Požadovaná minimální užitná plocha: 300 m2</a:t>
            </a:r>
            <a:endParaRPr lang="en-US" sz="1458" dirty="0"/>
          </a:p>
        </p:txBody>
      </p:sp>
      <p:sp>
        <p:nvSpPr>
          <p:cNvPr id="21" name="Shape 9">
            <a:extLst>
              <a:ext uri="{FF2B5EF4-FFF2-40B4-BE49-F238E27FC236}">
                <a16:creationId xmlns:a16="http://schemas.microsoft.com/office/drawing/2014/main" id="{2D02ECFD-82D1-5D2D-873E-65D483E23156}"/>
              </a:ext>
            </a:extLst>
          </p:cNvPr>
          <p:cNvSpPr/>
          <p:nvPr/>
        </p:nvSpPr>
        <p:spPr>
          <a:xfrm>
            <a:off x="648791" y="5295597"/>
            <a:ext cx="10159008" cy="729158"/>
          </a:xfrm>
          <a:prstGeom prst="roundRect">
            <a:avLst>
              <a:gd name="adj" fmla="val 7205"/>
            </a:avLst>
          </a:prstGeom>
          <a:solidFill>
            <a:schemeClr val="accent3">
              <a:lumMod val="40000"/>
              <a:lumOff val="60000"/>
            </a:schemeClr>
          </a:solidFill>
          <a:ln w="7620">
            <a:solidFill>
              <a:srgbClr val="E0B7BB"/>
            </a:solidFill>
            <a:prstDash val="solid"/>
          </a:ln>
        </p:spPr>
        <p:txBody>
          <a:bodyPr/>
          <a:lstStyle/>
          <a:p>
            <a:pPr algn="ctr">
              <a:lnSpc>
                <a:spcPts val="2292"/>
              </a:lnSpc>
            </a:pPr>
            <a:r>
              <a:rPr lang="en-US" sz="1833" b="1" dirty="0" err="1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Maximální</a:t>
            </a: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1833" b="1" dirty="0" err="1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navýšení</a:t>
            </a:r>
            <a:r>
              <a:rPr lang="en-US" sz="1833" b="1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m</a:t>
            </a:r>
            <a:r>
              <a:rPr lang="en-US" sz="1833" b="1" baseline="30000" dirty="0">
                <a:solidFill>
                  <a:srgbClr val="002E6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1833" baseline="30000" dirty="0"/>
          </a:p>
        </p:txBody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374BF043-3233-6816-368E-94F765BE3D6C}"/>
              </a:ext>
            </a:extLst>
          </p:cNvPr>
          <p:cNvSpPr/>
          <p:nvPr/>
        </p:nvSpPr>
        <p:spPr>
          <a:xfrm>
            <a:off x="856854" y="5637882"/>
            <a:ext cx="976828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458" dirty="0">
                <a:solidFill>
                  <a:srgbClr val="002E6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Způsobilé výdaje se vztahují na navýšení původní celkové užitné plochy o maximálně 100 % původního stavu. </a:t>
            </a:r>
            <a:endParaRPr lang="en-US" sz="1458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PI 4x3">
  <a:themeElements>
    <a:clrScheme name="API OP TAK">
      <a:dk1>
        <a:srgbClr val="002E60"/>
      </a:dk1>
      <a:lt1>
        <a:sysClr val="window" lastClr="FFFFFF"/>
      </a:lt1>
      <a:dk2>
        <a:srgbClr val="000000"/>
      </a:dk2>
      <a:lt2>
        <a:srgbClr val="CAD400"/>
      </a:lt2>
      <a:accent1>
        <a:srgbClr val="002E60"/>
      </a:accent1>
      <a:accent2>
        <a:srgbClr val="BA5199"/>
      </a:accent2>
      <a:accent3>
        <a:srgbClr val="EF3E2D"/>
      </a:accent3>
      <a:accent4>
        <a:srgbClr val="FEC214"/>
      </a:accent4>
      <a:accent5>
        <a:srgbClr val="2DAD4A"/>
      </a:accent5>
      <a:accent6>
        <a:srgbClr val="32A4D5"/>
      </a:accent6>
      <a:hlink>
        <a:srgbClr val="009FE3"/>
      </a:hlink>
      <a:folHlink>
        <a:srgbClr val="CAD400"/>
      </a:folHlink>
    </a:clrScheme>
    <a:fontScheme name="Calibri - Calibri Ligh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BECNÁ ŠABLONA_PP - OP TAK – 16_9" id="{228DAF17-7737-4857-959A-670C7E7BE8E1}" vid="{9D2B603D-D35A-4698-91FF-641313351DC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Koment_x00e1__x0159_ xmlns="94c73014-2d47-4464-8eda-064c5291faa3" xsi:nil="true"/>
    <Odkaz xmlns="94c73014-2d47-4464-8eda-064c5291faa3">
      <Url xsi:nil="true"/>
      <Description xsi:nil="true"/>
    </Odkaz>
    <AlliumSigner xmlns="0ccbd45e-a229-4bce-9265-cc4149b21652">
      <Url xsi:nil="true"/>
      <Description xsi:nil="true"/>
    </AlliumSigner>
    <lcf76f155ced4ddcb4097134ff3c332f xmlns="94c73014-2d47-4464-8eda-064c5291faa3">
      <Terms xmlns="http://schemas.microsoft.com/office/infopath/2007/PartnerControls"/>
    </lcf76f155ced4ddcb4097134ff3c332f>
    <TaxCatchAll xmlns="0ccbd45e-a229-4bce-9265-cc4149b216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87A6A7A824C94A914D13223D6172A4" ma:contentTypeVersion="18" ma:contentTypeDescription="Vytvoří nový dokument" ma:contentTypeScope="" ma:versionID="572d65f0f0c20b23c51f580b16f81933">
  <xsd:schema xmlns:xsd="http://www.w3.org/2001/XMLSchema" xmlns:xs="http://www.w3.org/2001/XMLSchema" xmlns:p="http://schemas.microsoft.com/office/2006/metadata/properties" xmlns:ns1="http://schemas.microsoft.com/sharepoint/v3" xmlns:ns2="94c73014-2d47-4464-8eda-064c5291faa3" xmlns:ns3="0ccbd45e-a229-4bce-9265-cc4149b21652" targetNamespace="http://schemas.microsoft.com/office/2006/metadata/properties" ma:root="true" ma:fieldsID="53cf47a0b04078e3ea423e531a39ceae" ns1:_="" ns2:_="" ns3:_="">
    <xsd:import namespace="http://schemas.microsoft.com/sharepoint/v3"/>
    <xsd:import namespace="94c73014-2d47-4464-8eda-064c5291faa3"/>
    <xsd:import namespace="0ccbd45e-a229-4bce-9265-cc4149b216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Odkaz" minOccurs="0"/>
                <xsd:element ref="ns2:Koment_x00e1__x0159_" minOccurs="0"/>
                <xsd:element ref="ns3:AlliumSig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Vlastnosti zásad jednotného dodržování předpisů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Akce uživatelského rozhraní zásad jednotného dodržování předpisů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73014-2d47-4464-8eda-064c5291f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f9141ba6-2462-43d2-8212-f490f9935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Odkaz" ma:index="23" nillable="true" ma:displayName="Odkaz" ma:format="Hyperlink" ma:internalName="Odkaz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Koment_x00e1__x0159_" ma:index="24" nillable="true" ma:displayName="Komentář" ma:format="Dropdown" ma:internalName="Koment_x00e1__x0159_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cbd45e-a229-4bce-9265-cc4149b2165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452eb4a-c709-44c6-8a04-dea1b0e59f66}" ma:internalName="TaxCatchAll" ma:showField="CatchAllData" ma:web="0ccbd45e-a229-4bce-9265-cc4149b216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AlliumSigner" ma:index="25" nillable="true" ma:displayName="Sign" ma:internalName="AlliumSign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725011-17BC-4734-BBD4-44EB27C51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83BB6C-5EEF-42A2-BF46-700F5B40B5B2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94c73014-2d47-4464-8eda-064c5291faa3"/>
    <ds:schemaRef ds:uri="http://schemas.microsoft.com/office/infopath/2007/PartnerControls"/>
    <ds:schemaRef ds:uri="http://schemas.microsoft.com/office/2006/documentManagement/types"/>
    <ds:schemaRef ds:uri="0ccbd45e-a229-4bce-9265-cc4149b21652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0DAA8F5-07D9-4570-9372-C2CDB57E2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4c73014-2d47-4464-8eda-064c5291faa3"/>
    <ds:schemaRef ds:uri="0ccbd45e-a229-4bce-9265-cc4149b216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OBECNÁ ŠABLONA_PP - OP TAK – 16_9</Template>
  <TotalTime>64</TotalTime>
  <Words>1784</Words>
  <Application>Microsoft Office PowerPoint</Application>
  <PresentationFormat>Širokoúhlá obrazovka</PresentationFormat>
  <Paragraphs>118</Paragraphs>
  <Slides>13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Nunito Sans</vt:lpstr>
      <vt:lpstr>Nunito Sans Bold</vt:lpstr>
      <vt:lpstr>API 4x3</vt:lpstr>
      <vt:lpstr>Klíčové podmínky výzvy Renovace Brownfieldů  pro cestovní ruch – výzva 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monika.chotova@apiagentura.gov.cz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Horešovský Radek</dc:creator>
  <cp:lastModifiedBy>Svobodová Kateřina</cp:lastModifiedBy>
  <cp:revision>2</cp:revision>
  <dcterms:created xsi:type="dcterms:W3CDTF">2025-02-04T14:21:45Z</dcterms:created>
  <dcterms:modified xsi:type="dcterms:W3CDTF">2025-02-04T22:24:12Z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79dbf13-dba3-469b-a7af-e84a8c38b3fd_Enabled">
    <vt:lpwstr>true</vt:lpwstr>
  </property>
  <property fmtid="{D5CDD505-2E9C-101B-9397-08002B2CF9AE}" pid="3" name="MSIP_Label_d79dbf13-dba3-469b-a7af-e84a8c38b3fd_SetDate">
    <vt:lpwstr>2022-06-22T08:08:04Z</vt:lpwstr>
  </property>
  <property fmtid="{D5CDD505-2E9C-101B-9397-08002B2CF9AE}" pid="4" name="MSIP_Label_d79dbf13-dba3-469b-a7af-e84a8c38b3fd_Method">
    <vt:lpwstr>Privileged</vt:lpwstr>
  </property>
  <property fmtid="{D5CDD505-2E9C-101B-9397-08002B2CF9AE}" pid="5" name="MSIP_Label_d79dbf13-dba3-469b-a7af-e84a8c38b3fd_Name">
    <vt:lpwstr>Obecné</vt:lpwstr>
  </property>
  <property fmtid="{D5CDD505-2E9C-101B-9397-08002B2CF9AE}" pid="6" name="MSIP_Label_d79dbf13-dba3-469b-a7af-e84a8c38b3fd_SiteId">
    <vt:lpwstr>7f4d05a7-f98a-4578-9ef7-f80fe5d8a22b</vt:lpwstr>
  </property>
  <property fmtid="{D5CDD505-2E9C-101B-9397-08002B2CF9AE}" pid="7" name="MSIP_Label_d79dbf13-dba3-469b-a7af-e84a8c38b3fd_ActionId">
    <vt:lpwstr>663356c2-b317-4c50-bf1b-73a29bec89ad</vt:lpwstr>
  </property>
  <property fmtid="{D5CDD505-2E9C-101B-9397-08002B2CF9AE}" pid="8" name="MSIP_Label_d79dbf13-dba3-469b-a7af-e84a8c38b3fd_ContentBits">
    <vt:lpwstr>0</vt:lpwstr>
  </property>
  <property fmtid="{D5CDD505-2E9C-101B-9397-08002B2CF9AE}" pid="9" name="ContentTypeId">
    <vt:lpwstr>0x010100E487A6A7A824C94A914D13223D6172A4</vt:lpwstr>
  </property>
  <property fmtid="{D5CDD505-2E9C-101B-9397-08002B2CF9AE}" pid="10" name="Order">
    <vt:r8>268000</vt:r8>
  </property>
</Properties>
</file>